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4" r:id="rId2"/>
    <p:sldId id="268" r:id="rId3"/>
    <p:sldId id="270" r:id="rId4"/>
    <p:sldId id="263" r:id="rId5"/>
    <p:sldId id="273" r:id="rId6"/>
    <p:sldId id="260" r:id="rId7"/>
    <p:sldId id="27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AE02"/>
    <a:srgbClr val="FF2F92"/>
    <a:srgbClr val="FFFFFF"/>
    <a:srgbClr val="B598C9"/>
    <a:srgbClr val="B094C2"/>
    <a:srgbClr val="B99DCB"/>
    <a:srgbClr val="DBBBF0"/>
    <a:srgbClr val="6A2C9A"/>
    <a:srgbClr val="9542D5"/>
    <a:srgbClr val="E7A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20"/>
    <p:restoredTop sz="93977" autoAdjust="0"/>
  </p:normalViewPr>
  <p:slideViewPr>
    <p:cSldViewPr snapToGrid="0" snapToObjects="1">
      <p:cViewPr>
        <p:scale>
          <a:sx n="70" d="100"/>
          <a:sy n="70" d="100"/>
        </p:scale>
        <p:origin x="-734" y="1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41D05-800A-0E43-B58B-2140E1A4DF21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1791F-772A-754C-A031-6D2E1C3B9B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7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1791F-772A-754C-A031-6D2E1C3B9B2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80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1791F-772A-754C-A031-6D2E1C3B9B2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8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1791F-772A-754C-A031-6D2E1C3B9B2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8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1791F-772A-754C-A031-6D2E1C3B9B2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93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1791F-772A-754C-A031-6D2E1C3B9B2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07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C658-1208-3D4E-AA18-04BBC65017E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8EF-14AC-AE4B-806D-5B6B22609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85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C658-1208-3D4E-AA18-04BBC65017E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8EF-14AC-AE4B-806D-5B6B22609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57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8551" y="649288"/>
            <a:ext cx="1477963" cy="10331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649288"/>
            <a:ext cx="4284661" cy="1033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C658-1208-3D4E-AA18-04BBC65017E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8EF-14AC-AE4B-806D-5B6B22609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1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C658-1208-3D4E-AA18-04BBC65017E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8EF-14AC-AE4B-806D-5B6B22609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50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C658-1208-3D4E-AA18-04BBC65017E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8EF-14AC-AE4B-806D-5B6B22609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3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3244850"/>
            <a:ext cx="2881312" cy="7735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1" y="3244850"/>
            <a:ext cx="2881314" cy="7735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C658-1208-3D4E-AA18-04BBC65017E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8EF-14AC-AE4B-806D-5B6B22609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9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C658-1208-3D4E-AA18-04BBC65017E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8EF-14AC-AE4B-806D-5B6B22609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1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C658-1208-3D4E-AA18-04BBC65017E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8EF-14AC-AE4B-806D-5B6B22609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3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C658-1208-3D4E-AA18-04BBC65017E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8EF-14AC-AE4B-806D-5B6B22609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C658-1208-3D4E-AA18-04BBC65017E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8EF-14AC-AE4B-806D-5B6B22609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99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C658-1208-3D4E-AA18-04BBC65017E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8EF-14AC-AE4B-806D-5B6B22609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6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EC658-1208-3D4E-AA18-04BBC65017E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838EF-14AC-AE4B-806D-5B6B22609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11" Type="http://schemas.openxmlformats.org/officeDocument/2006/relationships/image" Target="../media/image11.tiff"/><Relationship Id="rId5" Type="http://schemas.openxmlformats.org/officeDocument/2006/relationships/image" Target="../media/image5.tiff"/><Relationship Id="rId15" Type="http://schemas.openxmlformats.org/officeDocument/2006/relationships/image" Target="../media/image15.tiff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13" Type="http://schemas.openxmlformats.org/officeDocument/2006/relationships/image" Target="../media/image26.png"/><Relationship Id="rId3" Type="http://schemas.openxmlformats.org/officeDocument/2006/relationships/image" Target="../media/image17.tiff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30.tif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78000" y="1964613"/>
            <a:ext cx="8670314" cy="2822374"/>
            <a:chOff x="288032" y="1916832"/>
            <a:chExt cx="8775924" cy="374441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88032" y="1916832"/>
              <a:ext cx="8532440" cy="3744416"/>
              <a:chOff x="-1836712" y="1232856"/>
              <a:chExt cx="12277032" cy="4176168"/>
            </a:xfrm>
          </p:grpSpPr>
          <p:sp>
            <p:nvSpPr>
              <p:cNvPr id="8" name="Равнобедренный треугольник 428"/>
              <p:cNvSpPr/>
              <p:nvPr/>
            </p:nvSpPr>
            <p:spPr>
              <a:xfrm rot="10800000">
                <a:off x="8892480" y="4545024"/>
                <a:ext cx="1008112" cy="864000"/>
              </a:xfrm>
              <a:prstGeom prst="triangle">
                <a:avLst>
                  <a:gd name="adj" fmla="val 49269"/>
                </a:avLst>
              </a:prstGeom>
              <a:solidFill>
                <a:schemeClr val="bg2">
                  <a:lumMod val="25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Равнобедренный треугольник 429"/>
              <p:cNvSpPr/>
              <p:nvPr/>
            </p:nvSpPr>
            <p:spPr>
              <a:xfrm rot="10800000">
                <a:off x="-828489" y="4545024"/>
                <a:ext cx="1008000" cy="864000"/>
              </a:xfrm>
              <a:prstGeom prst="triangle">
                <a:avLst>
                  <a:gd name="adj" fmla="val 49269"/>
                </a:avLst>
              </a:prstGeom>
              <a:solidFill>
                <a:schemeClr val="bg2">
                  <a:lumMod val="25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" name="Группа 9"/>
              <p:cNvGrpSpPr/>
              <p:nvPr/>
            </p:nvGrpSpPr>
            <p:grpSpPr>
              <a:xfrm>
                <a:off x="-1836712" y="1232856"/>
                <a:ext cx="12277032" cy="4140360"/>
                <a:chOff x="-1836712" y="404664"/>
                <a:chExt cx="12277032" cy="4644416"/>
              </a:xfrm>
            </p:grpSpPr>
            <p:sp>
              <p:nvSpPr>
                <p:cNvPr id="11" name="Равнобедренный треугольник 374"/>
                <p:cNvSpPr/>
                <p:nvPr/>
              </p:nvSpPr>
              <p:spPr>
                <a:xfrm>
                  <a:off x="8424544" y="4149080"/>
                  <a:ext cx="1044000" cy="900000"/>
                </a:xfrm>
                <a:prstGeom prst="triangle">
                  <a:avLst>
                    <a:gd name="adj" fmla="val 49269"/>
                  </a:avLst>
                </a:prstGeom>
                <a:solidFill>
                  <a:schemeClr val="accent6">
                    <a:lumMod val="50000"/>
                  </a:schemeClr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2" name="Группа 11"/>
                <p:cNvGrpSpPr/>
                <p:nvPr/>
              </p:nvGrpSpPr>
              <p:grpSpPr>
                <a:xfrm>
                  <a:off x="-1836712" y="404664"/>
                  <a:ext cx="12277032" cy="4644416"/>
                  <a:chOff x="-1836712" y="404664"/>
                  <a:chExt cx="12277032" cy="4644416"/>
                </a:xfrm>
              </p:grpSpPr>
              <p:grpSp>
                <p:nvGrpSpPr>
                  <p:cNvPr id="13" name="Группа 12"/>
                  <p:cNvGrpSpPr/>
                  <p:nvPr/>
                </p:nvGrpSpPr>
                <p:grpSpPr>
                  <a:xfrm rot="10800000">
                    <a:off x="179512" y="4149080"/>
                    <a:ext cx="2855848" cy="900000"/>
                    <a:chOff x="7452320" y="404664"/>
                    <a:chExt cx="2855848" cy="900000"/>
                  </a:xfrm>
                  <a:solidFill>
                    <a:schemeClr val="bg2">
                      <a:lumMod val="25000"/>
                    </a:schemeClr>
                  </a:solidFill>
                </p:grpSpPr>
                <p:sp>
                  <p:nvSpPr>
                    <p:cNvPr id="172" name="Равнобедренный треугольник 347"/>
                    <p:cNvSpPr/>
                    <p:nvPr/>
                  </p:nvSpPr>
                  <p:spPr>
                    <a:xfrm>
                      <a:off x="7452320" y="404664"/>
                      <a:ext cx="1008112" cy="900000"/>
                    </a:xfrm>
                    <a:prstGeom prst="triangle">
                      <a:avLst>
                        <a:gd name="adj" fmla="val 49269"/>
                      </a:avLst>
                    </a:prstGeom>
                    <a:grp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73" name="Равнобедренный треугольник 348"/>
                    <p:cNvSpPr/>
                    <p:nvPr/>
                  </p:nvSpPr>
                  <p:spPr>
                    <a:xfrm>
                      <a:off x="8436168" y="404664"/>
                      <a:ext cx="936000" cy="900000"/>
                    </a:xfrm>
                    <a:prstGeom prst="triangle">
                      <a:avLst>
                        <a:gd name="adj" fmla="val 49269"/>
                      </a:avLst>
                    </a:prstGeom>
                    <a:grp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74" name="Равнобедренный треугольник 349"/>
                    <p:cNvSpPr/>
                    <p:nvPr/>
                  </p:nvSpPr>
                  <p:spPr>
                    <a:xfrm>
                      <a:off x="9372168" y="404664"/>
                      <a:ext cx="936000" cy="900000"/>
                    </a:xfrm>
                    <a:prstGeom prst="triangle">
                      <a:avLst>
                        <a:gd name="adj" fmla="val 49269"/>
                      </a:avLst>
                    </a:prstGeom>
                    <a:grp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4" name="Группа 13"/>
                  <p:cNvGrpSpPr/>
                  <p:nvPr/>
                </p:nvGrpSpPr>
                <p:grpSpPr>
                  <a:xfrm rot="10800000">
                    <a:off x="3131841" y="4149080"/>
                    <a:ext cx="2855848" cy="900000"/>
                    <a:chOff x="7452320" y="404664"/>
                    <a:chExt cx="2855848" cy="900000"/>
                  </a:xfrm>
                  <a:solidFill>
                    <a:schemeClr val="bg2">
                      <a:lumMod val="25000"/>
                    </a:schemeClr>
                  </a:solidFill>
                </p:grpSpPr>
                <p:sp>
                  <p:nvSpPr>
                    <p:cNvPr id="169" name="Равнобедренный треугольник 355"/>
                    <p:cNvSpPr/>
                    <p:nvPr/>
                  </p:nvSpPr>
                  <p:spPr>
                    <a:xfrm>
                      <a:off x="7452320" y="404664"/>
                      <a:ext cx="1008112" cy="900000"/>
                    </a:xfrm>
                    <a:prstGeom prst="triangle">
                      <a:avLst>
                        <a:gd name="adj" fmla="val 49269"/>
                      </a:avLst>
                    </a:prstGeom>
                    <a:grp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70" name="Равнобедренный треугольник 356"/>
                    <p:cNvSpPr/>
                    <p:nvPr/>
                  </p:nvSpPr>
                  <p:spPr>
                    <a:xfrm>
                      <a:off x="8436168" y="404664"/>
                      <a:ext cx="936000" cy="900000"/>
                    </a:xfrm>
                    <a:prstGeom prst="triangle">
                      <a:avLst>
                        <a:gd name="adj" fmla="val 49269"/>
                      </a:avLst>
                    </a:prstGeom>
                    <a:grp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71" name="Равнобедренный треугольник 357"/>
                    <p:cNvSpPr/>
                    <p:nvPr/>
                  </p:nvSpPr>
                  <p:spPr>
                    <a:xfrm>
                      <a:off x="9372168" y="404664"/>
                      <a:ext cx="936000" cy="900000"/>
                    </a:xfrm>
                    <a:prstGeom prst="triangle">
                      <a:avLst>
                        <a:gd name="adj" fmla="val 49269"/>
                      </a:avLst>
                    </a:prstGeom>
                    <a:grp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5" name="Группа 14"/>
                  <p:cNvGrpSpPr/>
                  <p:nvPr/>
                </p:nvGrpSpPr>
                <p:grpSpPr>
                  <a:xfrm rot="10800000">
                    <a:off x="6084168" y="4149080"/>
                    <a:ext cx="2855848" cy="900000"/>
                    <a:chOff x="7452320" y="404664"/>
                    <a:chExt cx="2855848" cy="900000"/>
                  </a:xfrm>
                  <a:solidFill>
                    <a:schemeClr val="bg2">
                      <a:lumMod val="25000"/>
                    </a:schemeClr>
                  </a:solidFill>
                </p:grpSpPr>
                <p:sp>
                  <p:nvSpPr>
                    <p:cNvPr id="166" name="Равнобедренный треугольник 359"/>
                    <p:cNvSpPr/>
                    <p:nvPr/>
                  </p:nvSpPr>
                  <p:spPr>
                    <a:xfrm>
                      <a:off x="7452320" y="404664"/>
                      <a:ext cx="1008112" cy="900000"/>
                    </a:xfrm>
                    <a:prstGeom prst="triangle">
                      <a:avLst>
                        <a:gd name="adj" fmla="val 49269"/>
                      </a:avLst>
                    </a:prstGeom>
                    <a:grp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67" name="Равнобедренный треугольник 360"/>
                    <p:cNvSpPr/>
                    <p:nvPr/>
                  </p:nvSpPr>
                  <p:spPr>
                    <a:xfrm>
                      <a:off x="8436168" y="404664"/>
                      <a:ext cx="936000" cy="900000"/>
                    </a:xfrm>
                    <a:prstGeom prst="triangle">
                      <a:avLst>
                        <a:gd name="adj" fmla="val 49269"/>
                      </a:avLst>
                    </a:prstGeom>
                    <a:grp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68" name="Равнобедренный треугольник 361"/>
                    <p:cNvSpPr/>
                    <p:nvPr/>
                  </p:nvSpPr>
                  <p:spPr>
                    <a:xfrm>
                      <a:off x="9372168" y="404664"/>
                      <a:ext cx="936000" cy="900000"/>
                    </a:xfrm>
                    <a:prstGeom prst="triangle">
                      <a:avLst>
                        <a:gd name="adj" fmla="val 49269"/>
                      </a:avLst>
                    </a:prstGeom>
                    <a:grp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6" name="Группа 15"/>
                  <p:cNvGrpSpPr/>
                  <p:nvPr/>
                </p:nvGrpSpPr>
                <p:grpSpPr>
                  <a:xfrm>
                    <a:off x="5580112" y="4149080"/>
                    <a:ext cx="2855848" cy="900000"/>
                    <a:chOff x="7452320" y="404664"/>
                    <a:chExt cx="2855848" cy="900000"/>
                  </a:xfrm>
                  <a:solidFill>
                    <a:schemeClr val="accent6">
                      <a:lumMod val="50000"/>
                    </a:schemeClr>
                  </a:solidFill>
                </p:grpSpPr>
                <p:sp>
                  <p:nvSpPr>
                    <p:cNvPr id="163" name="Равнобедренный треугольник 363"/>
                    <p:cNvSpPr/>
                    <p:nvPr/>
                  </p:nvSpPr>
                  <p:spPr>
                    <a:xfrm>
                      <a:off x="7452320" y="404664"/>
                      <a:ext cx="1008112" cy="900000"/>
                    </a:xfrm>
                    <a:prstGeom prst="triangle">
                      <a:avLst>
                        <a:gd name="adj" fmla="val 49269"/>
                      </a:avLst>
                    </a:prstGeom>
                    <a:grp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64" name="Равнобедренный треугольник 364"/>
                    <p:cNvSpPr/>
                    <p:nvPr/>
                  </p:nvSpPr>
                  <p:spPr>
                    <a:xfrm>
                      <a:off x="8436168" y="404664"/>
                      <a:ext cx="936000" cy="900000"/>
                    </a:xfrm>
                    <a:prstGeom prst="triangle">
                      <a:avLst>
                        <a:gd name="adj" fmla="val 49269"/>
                      </a:avLst>
                    </a:prstGeom>
                    <a:grp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65" name="Равнобедренный треугольник 365"/>
                    <p:cNvSpPr/>
                    <p:nvPr/>
                  </p:nvSpPr>
                  <p:spPr>
                    <a:xfrm>
                      <a:off x="9372168" y="404664"/>
                      <a:ext cx="936000" cy="900000"/>
                    </a:xfrm>
                    <a:prstGeom prst="triangle">
                      <a:avLst>
                        <a:gd name="adj" fmla="val 49269"/>
                      </a:avLst>
                    </a:prstGeom>
                    <a:grp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7" name="Группа 16"/>
                  <p:cNvGrpSpPr/>
                  <p:nvPr/>
                </p:nvGrpSpPr>
                <p:grpSpPr>
                  <a:xfrm>
                    <a:off x="2627784" y="4149080"/>
                    <a:ext cx="2855848" cy="900000"/>
                    <a:chOff x="7452320" y="404664"/>
                    <a:chExt cx="2855848" cy="900000"/>
                  </a:xfrm>
                  <a:solidFill>
                    <a:schemeClr val="accent6">
                      <a:lumMod val="50000"/>
                    </a:schemeClr>
                  </a:solidFill>
                </p:grpSpPr>
                <p:sp>
                  <p:nvSpPr>
                    <p:cNvPr id="160" name="Равнобедренный треугольник 367"/>
                    <p:cNvSpPr/>
                    <p:nvPr/>
                  </p:nvSpPr>
                  <p:spPr>
                    <a:xfrm>
                      <a:off x="7452320" y="404664"/>
                      <a:ext cx="1008112" cy="900000"/>
                    </a:xfrm>
                    <a:prstGeom prst="triangle">
                      <a:avLst>
                        <a:gd name="adj" fmla="val 49269"/>
                      </a:avLst>
                    </a:prstGeom>
                    <a:grp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61" name="Равнобедренный треугольник 368"/>
                    <p:cNvSpPr/>
                    <p:nvPr/>
                  </p:nvSpPr>
                  <p:spPr>
                    <a:xfrm>
                      <a:off x="8436168" y="404664"/>
                      <a:ext cx="936000" cy="900000"/>
                    </a:xfrm>
                    <a:prstGeom prst="triangle">
                      <a:avLst>
                        <a:gd name="adj" fmla="val 49269"/>
                      </a:avLst>
                    </a:prstGeom>
                    <a:grp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62" name="Равнобедренный треугольник 369"/>
                    <p:cNvSpPr/>
                    <p:nvPr/>
                  </p:nvSpPr>
                  <p:spPr>
                    <a:xfrm>
                      <a:off x="9372168" y="404664"/>
                      <a:ext cx="936000" cy="900000"/>
                    </a:xfrm>
                    <a:prstGeom prst="triangle">
                      <a:avLst>
                        <a:gd name="adj" fmla="val 49269"/>
                      </a:avLst>
                    </a:prstGeom>
                    <a:grp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8" name="Группа 17"/>
                  <p:cNvGrpSpPr/>
                  <p:nvPr/>
                </p:nvGrpSpPr>
                <p:grpSpPr>
                  <a:xfrm>
                    <a:off x="-324544" y="4149080"/>
                    <a:ext cx="2855848" cy="900000"/>
                    <a:chOff x="7452320" y="404664"/>
                    <a:chExt cx="2855848" cy="900000"/>
                  </a:xfrm>
                  <a:solidFill>
                    <a:schemeClr val="accent6">
                      <a:lumMod val="50000"/>
                    </a:schemeClr>
                  </a:solidFill>
                </p:grpSpPr>
                <p:sp>
                  <p:nvSpPr>
                    <p:cNvPr id="157" name="Равнобедренный треугольник 371"/>
                    <p:cNvSpPr/>
                    <p:nvPr/>
                  </p:nvSpPr>
                  <p:spPr>
                    <a:xfrm>
                      <a:off x="7452320" y="404664"/>
                      <a:ext cx="1008112" cy="900000"/>
                    </a:xfrm>
                    <a:prstGeom prst="triangle">
                      <a:avLst>
                        <a:gd name="adj" fmla="val 49269"/>
                      </a:avLst>
                    </a:prstGeom>
                    <a:grp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58" name="Равнобедренный треугольник 372"/>
                    <p:cNvSpPr/>
                    <p:nvPr/>
                  </p:nvSpPr>
                  <p:spPr>
                    <a:xfrm>
                      <a:off x="8436168" y="404664"/>
                      <a:ext cx="936000" cy="900000"/>
                    </a:xfrm>
                    <a:prstGeom prst="triangle">
                      <a:avLst>
                        <a:gd name="adj" fmla="val 49269"/>
                      </a:avLst>
                    </a:prstGeom>
                    <a:grp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59" name="Равнобедренный треугольник 373"/>
                    <p:cNvSpPr/>
                    <p:nvPr/>
                  </p:nvSpPr>
                  <p:spPr>
                    <a:xfrm>
                      <a:off x="9372168" y="404664"/>
                      <a:ext cx="936000" cy="900000"/>
                    </a:xfrm>
                    <a:prstGeom prst="triangle">
                      <a:avLst>
                        <a:gd name="adj" fmla="val 49269"/>
                      </a:avLst>
                    </a:prstGeom>
                    <a:grp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9" name="Группа 18"/>
                  <p:cNvGrpSpPr/>
                  <p:nvPr/>
                </p:nvGrpSpPr>
                <p:grpSpPr>
                  <a:xfrm>
                    <a:off x="-1836712" y="404664"/>
                    <a:ext cx="12277032" cy="3744416"/>
                    <a:chOff x="-1836712" y="404664"/>
                    <a:chExt cx="12277032" cy="3744416"/>
                  </a:xfrm>
                </p:grpSpPr>
                <p:grpSp>
                  <p:nvGrpSpPr>
                    <p:cNvPr id="20" name="Группа 19"/>
                    <p:cNvGrpSpPr/>
                    <p:nvPr/>
                  </p:nvGrpSpPr>
                  <p:grpSpPr>
                    <a:xfrm rot="10800000">
                      <a:off x="-828489" y="1340768"/>
                      <a:ext cx="3888322" cy="2808208"/>
                      <a:chOff x="1619672" y="1340768"/>
                      <a:chExt cx="3888322" cy="2808208"/>
                    </a:xfrm>
                  </p:grpSpPr>
                  <p:grpSp>
                    <p:nvGrpSpPr>
                      <p:cNvPr id="144" name="Группа 181"/>
                      <p:cNvGrpSpPr/>
                      <p:nvPr/>
                    </p:nvGrpSpPr>
                    <p:grpSpPr>
                      <a:xfrm>
                        <a:off x="1619888" y="1340768"/>
                        <a:ext cx="2952112" cy="2808208"/>
                        <a:chOff x="3132056" y="1556792"/>
                        <a:chExt cx="2952112" cy="2808208"/>
                      </a:xfrm>
                      <a:solidFill>
                        <a:schemeClr val="accent5"/>
                      </a:solidFill>
                    </p:grpSpPr>
                    <p:sp>
                      <p:nvSpPr>
                        <p:cNvPr id="148" name="Равнобедренный треугольник 203"/>
                        <p:cNvSpPr/>
                        <p:nvPr/>
                      </p:nvSpPr>
                      <p:spPr>
                        <a:xfrm rot="10800000">
                          <a:off x="4176064" y="3429000"/>
                          <a:ext cx="972000" cy="936000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800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49" name="Равнобедренный треугольник 204"/>
                        <p:cNvSpPr/>
                        <p:nvPr/>
                      </p:nvSpPr>
                      <p:spPr>
                        <a:xfrm rot="10800000">
                          <a:off x="3672008" y="2492896"/>
                          <a:ext cx="972000" cy="936103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A80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0" name="Равнобедренный треугольник 205"/>
                        <p:cNvSpPr/>
                        <p:nvPr/>
                      </p:nvSpPr>
                      <p:spPr>
                        <a:xfrm rot="10800000">
                          <a:off x="4644224" y="2492896"/>
                          <a:ext cx="972000" cy="936103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A80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1" name="Равнобедренный треугольник 206"/>
                        <p:cNvSpPr/>
                        <p:nvPr/>
                      </p:nvSpPr>
                      <p:spPr>
                        <a:xfrm rot="10800000">
                          <a:off x="3132056" y="1592893"/>
                          <a:ext cx="1044008" cy="900000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2" name="Равнобедренный треугольник 207"/>
                        <p:cNvSpPr/>
                        <p:nvPr/>
                      </p:nvSpPr>
                      <p:spPr>
                        <a:xfrm rot="10800000">
                          <a:off x="5112168" y="1592894"/>
                          <a:ext cx="972000" cy="900000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3" name="Равнобедренный треугольник 208"/>
                        <p:cNvSpPr/>
                        <p:nvPr/>
                      </p:nvSpPr>
                      <p:spPr>
                        <a:xfrm>
                          <a:off x="3672008" y="1556792"/>
                          <a:ext cx="972000" cy="936103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4" name="Равнобедренный треугольник 209"/>
                        <p:cNvSpPr/>
                        <p:nvPr/>
                      </p:nvSpPr>
                      <p:spPr>
                        <a:xfrm>
                          <a:off x="4644224" y="1556793"/>
                          <a:ext cx="972000" cy="936103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5" name="Равнобедренный треугольник 210"/>
                        <p:cNvSpPr/>
                        <p:nvPr/>
                      </p:nvSpPr>
                      <p:spPr>
                        <a:xfrm rot="10800000">
                          <a:off x="4140168" y="1592896"/>
                          <a:ext cx="972000" cy="900000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56" name="Равнобедренный треугольник 211"/>
                        <p:cNvSpPr/>
                        <p:nvPr/>
                      </p:nvSpPr>
                      <p:spPr>
                        <a:xfrm>
                          <a:off x="4140168" y="2492897"/>
                          <a:ext cx="1008000" cy="936103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A80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cxnSp>
                    <p:nvCxnSpPr>
                      <p:cNvPr id="145" name="Прямая соединительная линия 144"/>
                      <p:cNvCxnSpPr/>
                      <p:nvPr/>
                    </p:nvCxnSpPr>
                    <p:spPr>
                      <a:xfrm rot="10800000" flipH="1">
                        <a:off x="1619888" y="1369682"/>
                        <a:ext cx="3888106" cy="7187"/>
                      </a:xfrm>
                      <a:prstGeom prst="line">
                        <a:avLst/>
                      </a:prstGeom>
                      <a:ln w="571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" name="Прямая соединительная линия 145"/>
                      <p:cNvCxnSpPr/>
                      <p:nvPr/>
                    </p:nvCxnSpPr>
                    <p:spPr>
                      <a:xfrm>
                        <a:off x="1619672" y="1412776"/>
                        <a:ext cx="1537329" cy="2736200"/>
                      </a:xfrm>
                      <a:prstGeom prst="line">
                        <a:avLst/>
                      </a:prstGeom>
                      <a:ln w="571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" name="Прямая соединительная линия 146"/>
                      <p:cNvCxnSpPr/>
                      <p:nvPr/>
                    </p:nvCxnSpPr>
                    <p:spPr>
                      <a:xfrm flipH="1">
                        <a:off x="3157001" y="1340768"/>
                        <a:ext cx="1414999" cy="2808208"/>
                      </a:xfrm>
                      <a:prstGeom prst="line">
                        <a:avLst/>
                      </a:prstGeom>
                      <a:ln w="571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" name="Группа 20"/>
                    <p:cNvGrpSpPr/>
                    <p:nvPr/>
                  </p:nvGrpSpPr>
                  <p:grpSpPr>
                    <a:xfrm rot="10800000">
                      <a:off x="3059832" y="1340768"/>
                      <a:ext cx="2952328" cy="2808208"/>
                      <a:chOff x="1619672" y="1340768"/>
                      <a:chExt cx="2952328" cy="2808208"/>
                    </a:xfrm>
                  </p:grpSpPr>
                  <p:grpSp>
                    <p:nvGrpSpPr>
                      <p:cNvPr id="131" name="Группа 181"/>
                      <p:cNvGrpSpPr/>
                      <p:nvPr/>
                    </p:nvGrpSpPr>
                    <p:grpSpPr>
                      <a:xfrm>
                        <a:off x="1619888" y="1340768"/>
                        <a:ext cx="2952112" cy="2808208"/>
                        <a:chOff x="3132056" y="1556792"/>
                        <a:chExt cx="2952112" cy="2808208"/>
                      </a:xfrm>
                      <a:solidFill>
                        <a:schemeClr val="accent5"/>
                      </a:solidFill>
                    </p:grpSpPr>
                    <p:sp>
                      <p:nvSpPr>
                        <p:cNvPr id="135" name="Равнобедренный треугольник 290"/>
                        <p:cNvSpPr/>
                        <p:nvPr/>
                      </p:nvSpPr>
                      <p:spPr>
                        <a:xfrm rot="10800000">
                          <a:off x="4176064" y="3429000"/>
                          <a:ext cx="972000" cy="936000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800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36" name="Равнобедренный треугольник 291"/>
                        <p:cNvSpPr/>
                        <p:nvPr/>
                      </p:nvSpPr>
                      <p:spPr>
                        <a:xfrm rot="10800000">
                          <a:off x="3672008" y="2492896"/>
                          <a:ext cx="972000" cy="936103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A80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37" name="Равнобедренный треугольник 292"/>
                        <p:cNvSpPr/>
                        <p:nvPr/>
                      </p:nvSpPr>
                      <p:spPr>
                        <a:xfrm rot="10800000">
                          <a:off x="4644224" y="2492896"/>
                          <a:ext cx="972000" cy="936103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A80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38" name="Равнобедренный треугольник 293"/>
                        <p:cNvSpPr/>
                        <p:nvPr/>
                      </p:nvSpPr>
                      <p:spPr>
                        <a:xfrm rot="10800000">
                          <a:off x="3132056" y="1592893"/>
                          <a:ext cx="1044008" cy="900000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39" name="Равнобедренный треугольник 294"/>
                        <p:cNvSpPr/>
                        <p:nvPr/>
                      </p:nvSpPr>
                      <p:spPr>
                        <a:xfrm rot="10800000">
                          <a:off x="5112168" y="1592894"/>
                          <a:ext cx="972000" cy="900000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40" name="Равнобедренный треугольник 295"/>
                        <p:cNvSpPr/>
                        <p:nvPr/>
                      </p:nvSpPr>
                      <p:spPr>
                        <a:xfrm>
                          <a:off x="3672008" y="1556792"/>
                          <a:ext cx="972000" cy="936103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41" name="Равнобедренный треугольник 296"/>
                        <p:cNvSpPr/>
                        <p:nvPr/>
                      </p:nvSpPr>
                      <p:spPr>
                        <a:xfrm>
                          <a:off x="4644224" y="1556793"/>
                          <a:ext cx="972000" cy="936103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42" name="Равнобедренный треугольник 297"/>
                        <p:cNvSpPr/>
                        <p:nvPr/>
                      </p:nvSpPr>
                      <p:spPr>
                        <a:xfrm rot="10800000">
                          <a:off x="4140168" y="1592896"/>
                          <a:ext cx="972000" cy="900000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43" name="Равнобедренный треугольник 298"/>
                        <p:cNvSpPr/>
                        <p:nvPr/>
                      </p:nvSpPr>
                      <p:spPr>
                        <a:xfrm>
                          <a:off x="4140168" y="2492897"/>
                          <a:ext cx="1008000" cy="936103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A80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cxnSp>
                    <p:nvCxnSpPr>
                      <p:cNvPr id="132" name="Прямая соединительная линия 131"/>
                      <p:cNvCxnSpPr/>
                      <p:nvPr/>
                    </p:nvCxnSpPr>
                    <p:spPr>
                      <a:xfrm>
                        <a:off x="1619888" y="1376869"/>
                        <a:ext cx="2952112" cy="1"/>
                      </a:xfrm>
                      <a:prstGeom prst="line">
                        <a:avLst/>
                      </a:prstGeom>
                      <a:ln w="571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Прямая соединительная линия 132"/>
                      <p:cNvCxnSpPr/>
                      <p:nvPr/>
                    </p:nvCxnSpPr>
                    <p:spPr>
                      <a:xfrm>
                        <a:off x="1619672" y="1412776"/>
                        <a:ext cx="1537329" cy="2736200"/>
                      </a:xfrm>
                      <a:prstGeom prst="line">
                        <a:avLst/>
                      </a:prstGeom>
                      <a:ln w="571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Прямая соединительная линия 133"/>
                      <p:cNvCxnSpPr/>
                      <p:nvPr/>
                    </p:nvCxnSpPr>
                    <p:spPr>
                      <a:xfrm flipH="1">
                        <a:off x="3157001" y="1340768"/>
                        <a:ext cx="1414999" cy="2808208"/>
                      </a:xfrm>
                      <a:prstGeom prst="line">
                        <a:avLst/>
                      </a:prstGeom>
                      <a:ln w="571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2" name="Группа 21"/>
                    <p:cNvGrpSpPr/>
                    <p:nvPr/>
                  </p:nvGrpSpPr>
                  <p:grpSpPr>
                    <a:xfrm rot="10800000">
                      <a:off x="6012160" y="1340768"/>
                      <a:ext cx="3888432" cy="2808208"/>
                      <a:chOff x="683568" y="1340768"/>
                      <a:chExt cx="3888432" cy="2808208"/>
                    </a:xfrm>
                  </p:grpSpPr>
                  <p:grpSp>
                    <p:nvGrpSpPr>
                      <p:cNvPr id="118" name="Группа 181"/>
                      <p:cNvGrpSpPr/>
                      <p:nvPr/>
                    </p:nvGrpSpPr>
                    <p:grpSpPr>
                      <a:xfrm>
                        <a:off x="1619888" y="1340768"/>
                        <a:ext cx="2952112" cy="2808208"/>
                        <a:chOff x="3132056" y="1556792"/>
                        <a:chExt cx="2952112" cy="2808208"/>
                      </a:xfrm>
                      <a:solidFill>
                        <a:schemeClr val="accent5"/>
                      </a:solidFill>
                    </p:grpSpPr>
                    <p:sp>
                      <p:nvSpPr>
                        <p:cNvPr id="122" name="Равнобедренный треугольник 304"/>
                        <p:cNvSpPr/>
                        <p:nvPr/>
                      </p:nvSpPr>
                      <p:spPr>
                        <a:xfrm rot="10800000">
                          <a:off x="4176064" y="3429000"/>
                          <a:ext cx="972000" cy="936000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800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23" name="Равнобедренный треугольник 305"/>
                        <p:cNvSpPr/>
                        <p:nvPr/>
                      </p:nvSpPr>
                      <p:spPr>
                        <a:xfrm rot="10800000">
                          <a:off x="3672008" y="2492896"/>
                          <a:ext cx="972000" cy="936103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A80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24" name="Равнобедренный треугольник 306"/>
                        <p:cNvSpPr/>
                        <p:nvPr/>
                      </p:nvSpPr>
                      <p:spPr>
                        <a:xfrm rot="10800000">
                          <a:off x="4644224" y="2492896"/>
                          <a:ext cx="972000" cy="936103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A80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25" name="Равнобедренный треугольник 307"/>
                        <p:cNvSpPr/>
                        <p:nvPr/>
                      </p:nvSpPr>
                      <p:spPr>
                        <a:xfrm rot="10800000">
                          <a:off x="3132056" y="1592893"/>
                          <a:ext cx="1044008" cy="900000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26" name="Равнобедренный треугольник 308"/>
                        <p:cNvSpPr/>
                        <p:nvPr/>
                      </p:nvSpPr>
                      <p:spPr>
                        <a:xfrm rot="10800000">
                          <a:off x="5112168" y="1592894"/>
                          <a:ext cx="972000" cy="900000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27" name="Равнобедренный треугольник 309"/>
                        <p:cNvSpPr/>
                        <p:nvPr/>
                      </p:nvSpPr>
                      <p:spPr>
                        <a:xfrm>
                          <a:off x="3672008" y="1556792"/>
                          <a:ext cx="972000" cy="936103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28" name="Равнобедренный треугольник 310"/>
                        <p:cNvSpPr/>
                        <p:nvPr/>
                      </p:nvSpPr>
                      <p:spPr>
                        <a:xfrm>
                          <a:off x="4644224" y="1556793"/>
                          <a:ext cx="972000" cy="936103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29" name="Равнобедренный треугольник 311"/>
                        <p:cNvSpPr/>
                        <p:nvPr/>
                      </p:nvSpPr>
                      <p:spPr>
                        <a:xfrm rot="10800000">
                          <a:off x="4140168" y="1592896"/>
                          <a:ext cx="972000" cy="900000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30" name="Равнобедренный треугольник 312"/>
                        <p:cNvSpPr/>
                        <p:nvPr/>
                      </p:nvSpPr>
                      <p:spPr>
                        <a:xfrm>
                          <a:off x="4140168" y="2492896"/>
                          <a:ext cx="1008000" cy="936103"/>
                        </a:xfrm>
                        <a:prstGeom prst="triangle">
                          <a:avLst>
                            <a:gd name="adj" fmla="val 49269"/>
                          </a:avLst>
                        </a:prstGeom>
                        <a:solidFill>
                          <a:srgbClr val="00A800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cxnSp>
                    <p:nvCxnSpPr>
                      <p:cNvPr id="119" name="Прямая соединительная линия 118"/>
                      <p:cNvCxnSpPr/>
                      <p:nvPr/>
                    </p:nvCxnSpPr>
                    <p:spPr>
                      <a:xfrm>
                        <a:off x="1619672" y="1412776"/>
                        <a:ext cx="1537329" cy="2736200"/>
                      </a:xfrm>
                      <a:prstGeom prst="line">
                        <a:avLst/>
                      </a:prstGeom>
                      <a:ln w="571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Прямая соединительная линия 119"/>
                      <p:cNvCxnSpPr/>
                      <p:nvPr/>
                    </p:nvCxnSpPr>
                    <p:spPr>
                      <a:xfrm flipH="1">
                        <a:off x="3157001" y="1340768"/>
                        <a:ext cx="1414999" cy="2808208"/>
                      </a:xfrm>
                      <a:prstGeom prst="line">
                        <a:avLst/>
                      </a:prstGeom>
                      <a:ln w="571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1" name="Прямая соединительная линия 120"/>
                      <p:cNvCxnSpPr/>
                      <p:nvPr/>
                    </p:nvCxnSpPr>
                    <p:spPr>
                      <a:xfrm rot="10800000" flipH="1" flipV="1">
                        <a:off x="683568" y="1369682"/>
                        <a:ext cx="3888432" cy="7187"/>
                      </a:xfrm>
                      <a:prstGeom prst="line">
                        <a:avLst/>
                      </a:prstGeom>
                      <a:ln w="5715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" name="Группа 22"/>
                    <p:cNvGrpSpPr/>
                    <p:nvPr/>
                  </p:nvGrpSpPr>
                  <p:grpSpPr>
                    <a:xfrm>
                      <a:off x="-1836712" y="404664"/>
                      <a:ext cx="12277032" cy="3744416"/>
                      <a:chOff x="-1836712" y="404664"/>
                      <a:chExt cx="12277032" cy="3744416"/>
                    </a:xfrm>
                  </p:grpSpPr>
                  <p:grpSp>
                    <p:nvGrpSpPr>
                      <p:cNvPr id="24" name="Группа 23"/>
                      <p:cNvGrpSpPr/>
                      <p:nvPr/>
                    </p:nvGrpSpPr>
                    <p:grpSpPr>
                      <a:xfrm>
                        <a:off x="1511992" y="1340768"/>
                        <a:ext cx="2988000" cy="2808208"/>
                        <a:chOff x="1619672" y="1340768"/>
                        <a:chExt cx="2952328" cy="2808208"/>
                      </a:xfrm>
                    </p:grpSpPr>
                    <p:grpSp>
                      <p:nvGrpSpPr>
                        <p:cNvPr id="105" name="Группа 104"/>
                        <p:cNvGrpSpPr/>
                        <p:nvPr/>
                      </p:nvGrpSpPr>
                      <p:grpSpPr>
                        <a:xfrm>
                          <a:off x="1619888" y="1340768"/>
                          <a:ext cx="2952112" cy="2808208"/>
                          <a:chOff x="3132056" y="1556792"/>
                          <a:chExt cx="2952112" cy="2808208"/>
                        </a:xfrm>
                        <a:solidFill>
                          <a:schemeClr val="accent5"/>
                        </a:solidFill>
                      </p:grpSpPr>
                      <p:sp>
                        <p:nvSpPr>
                          <p:cNvPr id="109" name="Равнобедренный треугольник 182"/>
                          <p:cNvSpPr/>
                          <p:nvPr/>
                        </p:nvSpPr>
                        <p:spPr>
                          <a:xfrm rot="10800000">
                            <a:off x="4176064" y="3429000"/>
                            <a:ext cx="972000" cy="936000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206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110" name="Равнобедренный треугольник 183"/>
                          <p:cNvSpPr/>
                          <p:nvPr/>
                        </p:nvSpPr>
                        <p:spPr>
                          <a:xfrm rot="10800000">
                            <a:off x="3672008" y="2492896"/>
                            <a:ext cx="972000" cy="936103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70C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111" name="Равнобедренный треугольник 184"/>
                          <p:cNvSpPr/>
                          <p:nvPr/>
                        </p:nvSpPr>
                        <p:spPr>
                          <a:xfrm rot="10800000">
                            <a:off x="4644224" y="2492896"/>
                            <a:ext cx="972000" cy="936103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70C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112" name="Равнобедренный треугольник 185"/>
                          <p:cNvSpPr/>
                          <p:nvPr/>
                        </p:nvSpPr>
                        <p:spPr>
                          <a:xfrm rot="10800000">
                            <a:off x="3132056" y="1592893"/>
                            <a:ext cx="1044008" cy="900000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B0F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113" name="Равнобедренный треугольник 186"/>
                          <p:cNvSpPr/>
                          <p:nvPr/>
                        </p:nvSpPr>
                        <p:spPr>
                          <a:xfrm rot="10800000">
                            <a:off x="5112168" y="1592894"/>
                            <a:ext cx="972000" cy="900000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B0F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114" name="Равнобедренный треугольник 187"/>
                          <p:cNvSpPr/>
                          <p:nvPr/>
                        </p:nvSpPr>
                        <p:spPr>
                          <a:xfrm>
                            <a:off x="3672008" y="1556792"/>
                            <a:ext cx="972000" cy="936103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B0F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115" name="Равнобедренный треугольник 188"/>
                          <p:cNvSpPr/>
                          <p:nvPr/>
                        </p:nvSpPr>
                        <p:spPr>
                          <a:xfrm>
                            <a:off x="4644224" y="1556793"/>
                            <a:ext cx="972000" cy="936103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B0F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116" name="Равнобедренный треугольник 189"/>
                          <p:cNvSpPr/>
                          <p:nvPr/>
                        </p:nvSpPr>
                        <p:spPr>
                          <a:xfrm rot="10800000">
                            <a:off x="4140168" y="1592896"/>
                            <a:ext cx="972000" cy="900000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B0F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117" name="Равнобедренный треугольник 190"/>
                          <p:cNvSpPr/>
                          <p:nvPr/>
                        </p:nvSpPr>
                        <p:spPr>
                          <a:xfrm>
                            <a:off x="4140168" y="2492897"/>
                            <a:ext cx="1008000" cy="936103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70C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</p:grpSp>
                    <p:cxnSp>
                      <p:nvCxnSpPr>
                        <p:cNvPr id="106" name="Прямая соединительная линия 105"/>
                        <p:cNvCxnSpPr/>
                        <p:nvPr/>
                      </p:nvCxnSpPr>
                      <p:spPr>
                        <a:xfrm>
                          <a:off x="1619888" y="1376869"/>
                          <a:ext cx="2952112" cy="1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7" name="Прямая соединительная линия 106"/>
                        <p:cNvCxnSpPr/>
                        <p:nvPr/>
                      </p:nvCxnSpPr>
                      <p:spPr>
                        <a:xfrm>
                          <a:off x="1619672" y="1412776"/>
                          <a:ext cx="1537329" cy="2736200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8" name="Прямая соединительная линия 107"/>
                        <p:cNvCxnSpPr/>
                        <p:nvPr/>
                      </p:nvCxnSpPr>
                      <p:spPr>
                        <a:xfrm flipH="1">
                          <a:off x="3157001" y="1340768"/>
                          <a:ext cx="1414999" cy="2808208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5" name="Группа 24"/>
                      <p:cNvGrpSpPr/>
                      <p:nvPr/>
                    </p:nvGrpSpPr>
                    <p:grpSpPr>
                      <a:xfrm>
                        <a:off x="4464320" y="1340872"/>
                        <a:ext cx="2988000" cy="2808208"/>
                        <a:chOff x="1619672" y="1340768"/>
                        <a:chExt cx="2952328" cy="2808208"/>
                      </a:xfrm>
                    </p:grpSpPr>
                    <p:grpSp>
                      <p:nvGrpSpPr>
                        <p:cNvPr id="92" name="Группа 181"/>
                        <p:cNvGrpSpPr/>
                        <p:nvPr/>
                      </p:nvGrpSpPr>
                      <p:grpSpPr>
                        <a:xfrm>
                          <a:off x="1619888" y="1340768"/>
                          <a:ext cx="2952112" cy="2808208"/>
                          <a:chOff x="3132056" y="1556792"/>
                          <a:chExt cx="2952112" cy="2808208"/>
                        </a:xfrm>
                        <a:solidFill>
                          <a:schemeClr val="accent5"/>
                        </a:solidFill>
                      </p:grpSpPr>
                      <p:sp>
                        <p:nvSpPr>
                          <p:cNvPr id="96" name="Равнобедренный треугольник 248"/>
                          <p:cNvSpPr/>
                          <p:nvPr/>
                        </p:nvSpPr>
                        <p:spPr>
                          <a:xfrm rot="10800000">
                            <a:off x="4176064" y="3429000"/>
                            <a:ext cx="972000" cy="936000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206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97" name="Равнобедренный треугольник 249"/>
                          <p:cNvSpPr/>
                          <p:nvPr/>
                        </p:nvSpPr>
                        <p:spPr>
                          <a:xfrm rot="10800000">
                            <a:off x="3672008" y="2492896"/>
                            <a:ext cx="972000" cy="936103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70C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98" name="Равнобедренный треугольник 250"/>
                          <p:cNvSpPr/>
                          <p:nvPr/>
                        </p:nvSpPr>
                        <p:spPr>
                          <a:xfrm rot="10800000">
                            <a:off x="4644224" y="2492896"/>
                            <a:ext cx="972000" cy="936103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70C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99" name="Равнобедренный треугольник 251"/>
                          <p:cNvSpPr/>
                          <p:nvPr/>
                        </p:nvSpPr>
                        <p:spPr>
                          <a:xfrm rot="10800000">
                            <a:off x="3132056" y="1592893"/>
                            <a:ext cx="1044008" cy="900000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B0F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100" name="Равнобедренный треугольник 252"/>
                          <p:cNvSpPr/>
                          <p:nvPr/>
                        </p:nvSpPr>
                        <p:spPr>
                          <a:xfrm rot="10800000">
                            <a:off x="5112168" y="1592894"/>
                            <a:ext cx="972000" cy="900000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B0F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101" name="Равнобедренный треугольник 253"/>
                          <p:cNvSpPr/>
                          <p:nvPr/>
                        </p:nvSpPr>
                        <p:spPr>
                          <a:xfrm>
                            <a:off x="3672008" y="1556792"/>
                            <a:ext cx="972000" cy="936103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B0F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102" name="Равнобедренный треугольник 254"/>
                          <p:cNvSpPr/>
                          <p:nvPr/>
                        </p:nvSpPr>
                        <p:spPr>
                          <a:xfrm>
                            <a:off x="4644224" y="1556793"/>
                            <a:ext cx="972000" cy="936103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B0F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103" name="Равнобедренный треугольник 255"/>
                          <p:cNvSpPr/>
                          <p:nvPr/>
                        </p:nvSpPr>
                        <p:spPr>
                          <a:xfrm rot="10800000">
                            <a:off x="4140168" y="1592896"/>
                            <a:ext cx="972000" cy="900000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B0F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104" name="Равнобедренный треугольник 256"/>
                          <p:cNvSpPr/>
                          <p:nvPr/>
                        </p:nvSpPr>
                        <p:spPr>
                          <a:xfrm>
                            <a:off x="4140168" y="2492897"/>
                            <a:ext cx="1008000" cy="936103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70C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</p:grpSp>
                    <p:cxnSp>
                      <p:nvCxnSpPr>
                        <p:cNvPr id="93" name="Прямая соединительная линия 92"/>
                        <p:cNvCxnSpPr/>
                        <p:nvPr/>
                      </p:nvCxnSpPr>
                      <p:spPr>
                        <a:xfrm>
                          <a:off x="1619888" y="1376869"/>
                          <a:ext cx="2952112" cy="1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4" name="Прямая соединительная линия 93"/>
                        <p:cNvCxnSpPr/>
                        <p:nvPr/>
                      </p:nvCxnSpPr>
                      <p:spPr>
                        <a:xfrm>
                          <a:off x="1619672" y="1412776"/>
                          <a:ext cx="1537329" cy="2736200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5" name="Прямая соединительная линия 94"/>
                        <p:cNvCxnSpPr/>
                        <p:nvPr/>
                      </p:nvCxnSpPr>
                      <p:spPr>
                        <a:xfrm flipH="1">
                          <a:off x="3157001" y="1340768"/>
                          <a:ext cx="1414999" cy="2808208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6" name="Группа 25"/>
                      <p:cNvGrpSpPr/>
                      <p:nvPr/>
                    </p:nvGrpSpPr>
                    <p:grpSpPr>
                      <a:xfrm>
                        <a:off x="7452320" y="1340768"/>
                        <a:ext cx="2988000" cy="2808208"/>
                        <a:chOff x="1619672" y="1340768"/>
                        <a:chExt cx="2952328" cy="2808208"/>
                      </a:xfrm>
                    </p:grpSpPr>
                    <p:grpSp>
                      <p:nvGrpSpPr>
                        <p:cNvPr id="79" name="Группа 181"/>
                        <p:cNvGrpSpPr/>
                        <p:nvPr/>
                      </p:nvGrpSpPr>
                      <p:grpSpPr>
                        <a:xfrm>
                          <a:off x="1619888" y="1340768"/>
                          <a:ext cx="2952112" cy="2808208"/>
                          <a:chOff x="3132056" y="1556792"/>
                          <a:chExt cx="2952112" cy="2808208"/>
                        </a:xfrm>
                        <a:solidFill>
                          <a:schemeClr val="accent5"/>
                        </a:solidFill>
                      </p:grpSpPr>
                      <p:sp>
                        <p:nvSpPr>
                          <p:cNvPr id="83" name="Равнобедренный треугольник 262"/>
                          <p:cNvSpPr/>
                          <p:nvPr/>
                        </p:nvSpPr>
                        <p:spPr>
                          <a:xfrm rot="10800000">
                            <a:off x="4176064" y="3429000"/>
                            <a:ext cx="972000" cy="936000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206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84" name="Равнобедренный треугольник 263"/>
                          <p:cNvSpPr/>
                          <p:nvPr/>
                        </p:nvSpPr>
                        <p:spPr>
                          <a:xfrm rot="10800000">
                            <a:off x="3672008" y="2492896"/>
                            <a:ext cx="972000" cy="936103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70C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85" name="Равнобедренный треугольник 264"/>
                          <p:cNvSpPr/>
                          <p:nvPr/>
                        </p:nvSpPr>
                        <p:spPr>
                          <a:xfrm rot="10800000">
                            <a:off x="4644224" y="2492896"/>
                            <a:ext cx="972000" cy="936103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70C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86" name="Равнобедренный треугольник 265"/>
                          <p:cNvSpPr/>
                          <p:nvPr/>
                        </p:nvSpPr>
                        <p:spPr>
                          <a:xfrm rot="10800000">
                            <a:off x="3132056" y="1592893"/>
                            <a:ext cx="1044008" cy="900000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B0F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87" name="Равнобедренный треугольник 266"/>
                          <p:cNvSpPr/>
                          <p:nvPr/>
                        </p:nvSpPr>
                        <p:spPr>
                          <a:xfrm rot="10800000">
                            <a:off x="5112168" y="1592894"/>
                            <a:ext cx="972000" cy="900000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B0F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88" name="Равнобедренный треугольник 267"/>
                          <p:cNvSpPr/>
                          <p:nvPr/>
                        </p:nvSpPr>
                        <p:spPr>
                          <a:xfrm>
                            <a:off x="3672008" y="1556792"/>
                            <a:ext cx="972000" cy="936103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B0F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89" name="Равнобедренный треугольник 268"/>
                          <p:cNvSpPr/>
                          <p:nvPr/>
                        </p:nvSpPr>
                        <p:spPr>
                          <a:xfrm>
                            <a:off x="4644224" y="1556793"/>
                            <a:ext cx="972000" cy="936103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B0F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90" name="Равнобедренный треугольник 269"/>
                          <p:cNvSpPr/>
                          <p:nvPr/>
                        </p:nvSpPr>
                        <p:spPr>
                          <a:xfrm rot="10800000">
                            <a:off x="4140168" y="1592896"/>
                            <a:ext cx="972000" cy="900000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B0F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91" name="Равнобедренный треугольник 270"/>
                          <p:cNvSpPr/>
                          <p:nvPr/>
                        </p:nvSpPr>
                        <p:spPr>
                          <a:xfrm>
                            <a:off x="4140168" y="2492897"/>
                            <a:ext cx="1008000" cy="936103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70C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</p:grpSp>
                    <p:cxnSp>
                      <p:nvCxnSpPr>
                        <p:cNvPr id="80" name="Прямая соединительная линия 79"/>
                        <p:cNvCxnSpPr/>
                        <p:nvPr/>
                      </p:nvCxnSpPr>
                      <p:spPr>
                        <a:xfrm>
                          <a:off x="1619888" y="1376869"/>
                          <a:ext cx="2952112" cy="1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" name="Прямая соединительная линия 80"/>
                        <p:cNvCxnSpPr/>
                        <p:nvPr/>
                      </p:nvCxnSpPr>
                      <p:spPr>
                        <a:xfrm>
                          <a:off x="1619672" y="1412776"/>
                          <a:ext cx="1537329" cy="2736200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" name="Прямая соединительная линия 81"/>
                        <p:cNvCxnSpPr/>
                        <p:nvPr/>
                      </p:nvCxnSpPr>
                      <p:spPr>
                        <a:xfrm flipH="1">
                          <a:off x="3157001" y="1340768"/>
                          <a:ext cx="1414999" cy="2808208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7" name="Группа 26"/>
                      <p:cNvGrpSpPr/>
                      <p:nvPr/>
                    </p:nvGrpSpPr>
                    <p:grpSpPr>
                      <a:xfrm>
                        <a:off x="-1440336" y="1340768"/>
                        <a:ext cx="2988000" cy="2808208"/>
                        <a:chOff x="1619672" y="1340768"/>
                        <a:chExt cx="2952328" cy="2808208"/>
                      </a:xfrm>
                    </p:grpSpPr>
                    <p:grpSp>
                      <p:nvGrpSpPr>
                        <p:cNvPr id="66" name="Группа 181"/>
                        <p:cNvGrpSpPr/>
                        <p:nvPr/>
                      </p:nvGrpSpPr>
                      <p:grpSpPr>
                        <a:xfrm>
                          <a:off x="1619888" y="1340768"/>
                          <a:ext cx="2952112" cy="2808208"/>
                          <a:chOff x="3132056" y="1556792"/>
                          <a:chExt cx="2952112" cy="2808208"/>
                        </a:xfrm>
                        <a:solidFill>
                          <a:schemeClr val="accent5"/>
                        </a:solidFill>
                      </p:grpSpPr>
                      <p:sp>
                        <p:nvSpPr>
                          <p:cNvPr id="70" name="Равнобедренный треугольник 276"/>
                          <p:cNvSpPr/>
                          <p:nvPr/>
                        </p:nvSpPr>
                        <p:spPr>
                          <a:xfrm rot="10800000">
                            <a:off x="4176064" y="3429000"/>
                            <a:ext cx="972000" cy="936000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206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71" name="Равнобедренный треугольник 277"/>
                          <p:cNvSpPr/>
                          <p:nvPr/>
                        </p:nvSpPr>
                        <p:spPr>
                          <a:xfrm rot="10800000">
                            <a:off x="3672008" y="2492896"/>
                            <a:ext cx="972000" cy="936103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70C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72" name="Равнобедренный треугольник 278"/>
                          <p:cNvSpPr/>
                          <p:nvPr/>
                        </p:nvSpPr>
                        <p:spPr>
                          <a:xfrm rot="10800000">
                            <a:off x="4644224" y="2492896"/>
                            <a:ext cx="972000" cy="936103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70C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73" name="Равнобедренный треугольник 279"/>
                          <p:cNvSpPr/>
                          <p:nvPr/>
                        </p:nvSpPr>
                        <p:spPr>
                          <a:xfrm rot="10800000">
                            <a:off x="3132056" y="1592893"/>
                            <a:ext cx="1044008" cy="900000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B0F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74" name="Равнобедренный треугольник 280"/>
                          <p:cNvSpPr/>
                          <p:nvPr/>
                        </p:nvSpPr>
                        <p:spPr>
                          <a:xfrm rot="10800000">
                            <a:off x="5112168" y="1592894"/>
                            <a:ext cx="972000" cy="900000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B0F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75" name="Равнобедренный треугольник 281"/>
                          <p:cNvSpPr/>
                          <p:nvPr/>
                        </p:nvSpPr>
                        <p:spPr>
                          <a:xfrm>
                            <a:off x="3672008" y="1556792"/>
                            <a:ext cx="972000" cy="936103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B0F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76" name="Равнобедренный треугольник 282"/>
                          <p:cNvSpPr/>
                          <p:nvPr/>
                        </p:nvSpPr>
                        <p:spPr>
                          <a:xfrm>
                            <a:off x="4644224" y="1556793"/>
                            <a:ext cx="972000" cy="936103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B0F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77" name="Равнобедренный треугольник 283"/>
                          <p:cNvSpPr/>
                          <p:nvPr/>
                        </p:nvSpPr>
                        <p:spPr>
                          <a:xfrm rot="10800000">
                            <a:off x="4140168" y="1592896"/>
                            <a:ext cx="972000" cy="900000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B0F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78" name="Равнобедренный треугольник 284"/>
                          <p:cNvSpPr/>
                          <p:nvPr/>
                        </p:nvSpPr>
                        <p:spPr>
                          <a:xfrm>
                            <a:off x="4140168" y="2492897"/>
                            <a:ext cx="1008000" cy="936103"/>
                          </a:xfrm>
                          <a:prstGeom prst="triangle">
                            <a:avLst>
                              <a:gd name="adj" fmla="val 49269"/>
                            </a:avLst>
                          </a:prstGeom>
                          <a:solidFill>
                            <a:srgbClr val="0070C0"/>
                          </a:solidFill>
                          <a:ln w="31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</p:grpSp>
                    <p:cxnSp>
                      <p:nvCxnSpPr>
                        <p:cNvPr id="67" name="Прямая соединительная линия 66"/>
                        <p:cNvCxnSpPr/>
                        <p:nvPr/>
                      </p:nvCxnSpPr>
                      <p:spPr>
                        <a:xfrm>
                          <a:off x="1619888" y="1376869"/>
                          <a:ext cx="2952112" cy="1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" name="Прямая соединительная линия 67"/>
                        <p:cNvCxnSpPr/>
                        <p:nvPr/>
                      </p:nvCxnSpPr>
                      <p:spPr>
                        <a:xfrm>
                          <a:off x="1619672" y="1412776"/>
                          <a:ext cx="1537329" cy="2736200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" name="Прямая соединительная линия 68"/>
                        <p:cNvCxnSpPr/>
                        <p:nvPr/>
                      </p:nvCxnSpPr>
                      <p:spPr>
                        <a:xfrm flipH="1">
                          <a:off x="3157001" y="1340768"/>
                          <a:ext cx="1414999" cy="2808208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8" name="Группа 27"/>
                      <p:cNvGrpSpPr/>
                      <p:nvPr/>
                    </p:nvGrpSpPr>
                    <p:grpSpPr>
                      <a:xfrm>
                        <a:off x="-1836712" y="404664"/>
                        <a:ext cx="12169352" cy="936104"/>
                        <a:chOff x="-1836712" y="404664"/>
                        <a:chExt cx="12169352" cy="936104"/>
                      </a:xfrm>
                    </p:grpSpPr>
                    <p:grpSp>
                      <p:nvGrpSpPr>
                        <p:cNvPr id="29" name="Группа 28"/>
                        <p:cNvGrpSpPr/>
                        <p:nvPr/>
                      </p:nvGrpSpPr>
                      <p:grpSpPr>
                        <a:xfrm>
                          <a:off x="7008744" y="404664"/>
                          <a:ext cx="3323896" cy="936104"/>
                          <a:chOff x="6984272" y="404664"/>
                          <a:chExt cx="3323896" cy="936104"/>
                        </a:xfrm>
                      </p:grpSpPr>
                      <p:grpSp>
                        <p:nvGrpSpPr>
                          <p:cNvPr id="58" name="Группа 57"/>
                          <p:cNvGrpSpPr/>
                          <p:nvPr/>
                        </p:nvGrpSpPr>
                        <p:grpSpPr>
                          <a:xfrm>
                            <a:off x="7452320" y="404664"/>
                            <a:ext cx="2855848" cy="936104"/>
                            <a:chOff x="7452320" y="368560"/>
                            <a:chExt cx="2855848" cy="936104"/>
                          </a:xfrm>
                          <a:solidFill>
                            <a:srgbClr val="FFC000"/>
                          </a:solidFill>
                        </p:grpSpPr>
                        <p:sp>
                          <p:nvSpPr>
                            <p:cNvPr id="63" name="Равнобедренный треугольник 338"/>
                            <p:cNvSpPr/>
                            <p:nvPr/>
                          </p:nvSpPr>
                          <p:spPr>
                            <a:xfrm>
                              <a:off x="7452320" y="404664"/>
                              <a:ext cx="1008112" cy="900000"/>
                            </a:xfrm>
                            <a:prstGeom prst="triangle">
                              <a:avLst>
                                <a:gd name="adj" fmla="val 49269"/>
                              </a:avLst>
                            </a:prstGeom>
                            <a:grpFill/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64" name="Равнобедренный треугольник 339"/>
                            <p:cNvSpPr/>
                            <p:nvPr/>
                          </p:nvSpPr>
                          <p:spPr>
                            <a:xfrm>
                              <a:off x="8436168" y="404664"/>
                              <a:ext cx="936000" cy="900000"/>
                            </a:xfrm>
                            <a:prstGeom prst="triangle">
                              <a:avLst>
                                <a:gd name="adj" fmla="val 49269"/>
                              </a:avLst>
                            </a:prstGeom>
                            <a:grpFill/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65" name="Равнобедренный треугольник 340"/>
                            <p:cNvSpPr/>
                            <p:nvPr/>
                          </p:nvSpPr>
                          <p:spPr>
                            <a:xfrm>
                              <a:off x="9372168" y="368560"/>
                              <a:ext cx="936000" cy="936000"/>
                            </a:xfrm>
                            <a:prstGeom prst="triangle">
                              <a:avLst>
                                <a:gd name="adj" fmla="val 49269"/>
                              </a:avLst>
                            </a:prstGeom>
                            <a:grpFill/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</p:grpSp>
                      <p:grpSp>
                        <p:nvGrpSpPr>
                          <p:cNvPr id="59" name="Группа 58"/>
                          <p:cNvGrpSpPr/>
                          <p:nvPr/>
                        </p:nvGrpSpPr>
                        <p:grpSpPr>
                          <a:xfrm rot="10800000">
                            <a:off x="6984272" y="440767"/>
                            <a:ext cx="2891848" cy="900000"/>
                            <a:chOff x="7452320" y="404664"/>
                            <a:chExt cx="2891848" cy="900000"/>
                          </a:xfrm>
                          <a:solidFill>
                            <a:srgbClr val="FFFF00"/>
                          </a:solidFill>
                        </p:grpSpPr>
                        <p:sp>
                          <p:nvSpPr>
                            <p:cNvPr id="60" name="Равнобедренный треугольник 376"/>
                            <p:cNvSpPr/>
                            <p:nvPr/>
                          </p:nvSpPr>
                          <p:spPr>
                            <a:xfrm>
                              <a:off x="7452320" y="404664"/>
                              <a:ext cx="1008112" cy="900000"/>
                            </a:xfrm>
                            <a:prstGeom prst="triangle">
                              <a:avLst>
                                <a:gd name="adj" fmla="val 49269"/>
                              </a:avLst>
                            </a:prstGeom>
                            <a:grpFill/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61" name="Равнобедренный треугольник 377"/>
                            <p:cNvSpPr/>
                            <p:nvPr/>
                          </p:nvSpPr>
                          <p:spPr>
                            <a:xfrm>
                              <a:off x="8436168" y="404664"/>
                              <a:ext cx="936000" cy="900000"/>
                            </a:xfrm>
                            <a:prstGeom prst="triangle">
                              <a:avLst>
                                <a:gd name="adj" fmla="val 49269"/>
                              </a:avLst>
                            </a:prstGeom>
                            <a:grpFill/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62" name="Равнобедренный треугольник 378"/>
                            <p:cNvSpPr/>
                            <p:nvPr/>
                          </p:nvSpPr>
                          <p:spPr>
                            <a:xfrm>
                              <a:off x="9372168" y="404664"/>
                              <a:ext cx="972000" cy="900000"/>
                            </a:xfrm>
                            <a:prstGeom prst="triangle">
                              <a:avLst>
                                <a:gd name="adj" fmla="val 50156"/>
                              </a:avLst>
                            </a:prstGeom>
                            <a:grpFill/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</p:grpSp>
                    </p:grpSp>
                    <p:grpSp>
                      <p:nvGrpSpPr>
                        <p:cNvPr id="30" name="Группа 29"/>
                        <p:cNvGrpSpPr/>
                        <p:nvPr/>
                      </p:nvGrpSpPr>
                      <p:grpSpPr>
                        <a:xfrm>
                          <a:off x="4056416" y="404664"/>
                          <a:ext cx="3323896" cy="936104"/>
                          <a:chOff x="6984272" y="404664"/>
                          <a:chExt cx="3323896" cy="936104"/>
                        </a:xfrm>
                      </p:grpSpPr>
                      <p:grpSp>
                        <p:nvGrpSpPr>
                          <p:cNvPr id="50" name="Группа 341"/>
                          <p:cNvGrpSpPr/>
                          <p:nvPr/>
                        </p:nvGrpSpPr>
                        <p:grpSpPr>
                          <a:xfrm>
                            <a:off x="7452320" y="404664"/>
                            <a:ext cx="2855848" cy="936104"/>
                            <a:chOff x="7452320" y="368560"/>
                            <a:chExt cx="2855848" cy="936104"/>
                          </a:xfrm>
                          <a:solidFill>
                            <a:srgbClr val="FFC000"/>
                          </a:solidFill>
                        </p:grpSpPr>
                        <p:sp>
                          <p:nvSpPr>
                            <p:cNvPr id="55" name="Равнобедренный треугольник 398"/>
                            <p:cNvSpPr/>
                            <p:nvPr/>
                          </p:nvSpPr>
                          <p:spPr>
                            <a:xfrm>
                              <a:off x="7452320" y="404664"/>
                              <a:ext cx="1008112" cy="900000"/>
                            </a:xfrm>
                            <a:prstGeom prst="triangle">
                              <a:avLst>
                                <a:gd name="adj" fmla="val 49269"/>
                              </a:avLst>
                            </a:prstGeom>
                            <a:grpFill/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56" name="Равнобедренный треугольник 399"/>
                            <p:cNvSpPr/>
                            <p:nvPr/>
                          </p:nvSpPr>
                          <p:spPr>
                            <a:xfrm>
                              <a:off x="8436168" y="404664"/>
                              <a:ext cx="936000" cy="900000"/>
                            </a:xfrm>
                            <a:prstGeom prst="triangle">
                              <a:avLst>
                                <a:gd name="adj" fmla="val 49269"/>
                              </a:avLst>
                            </a:prstGeom>
                            <a:grpFill/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57" name="Равнобедренный треугольник 400"/>
                            <p:cNvSpPr/>
                            <p:nvPr/>
                          </p:nvSpPr>
                          <p:spPr>
                            <a:xfrm>
                              <a:off x="9372168" y="368560"/>
                              <a:ext cx="936000" cy="936000"/>
                            </a:xfrm>
                            <a:prstGeom prst="triangle">
                              <a:avLst>
                                <a:gd name="adj" fmla="val 49269"/>
                              </a:avLst>
                            </a:prstGeom>
                            <a:grpFill/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</p:grpSp>
                      <p:grpSp>
                        <p:nvGrpSpPr>
                          <p:cNvPr id="51" name="Группа 375"/>
                          <p:cNvGrpSpPr/>
                          <p:nvPr/>
                        </p:nvGrpSpPr>
                        <p:grpSpPr>
                          <a:xfrm rot="10800000">
                            <a:off x="6984272" y="440767"/>
                            <a:ext cx="2891848" cy="900000"/>
                            <a:chOff x="7452320" y="404664"/>
                            <a:chExt cx="2891848" cy="900000"/>
                          </a:xfrm>
                          <a:solidFill>
                            <a:srgbClr val="FFFF00"/>
                          </a:solidFill>
                        </p:grpSpPr>
                        <p:sp>
                          <p:nvSpPr>
                            <p:cNvPr id="52" name="Равнобедренный треугольник 395"/>
                            <p:cNvSpPr/>
                            <p:nvPr/>
                          </p:nvSpPr>
                          <p:spPr>
                            <a:xfrm>
                              <a:off x="7452320" y="404664"/>
                              <a:ext cx="1008112" cy="900000"/>
                            </a:xfrm>
                            <a:prstGeom prst="triangle">
                              <a:avLst>
                                <a:gd name="adj" fmla="val 49269"/>
                              </a:avLst>
                            </a:prstGeom>
                            <a:grpFill/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53" name="Равнобедренный треугольник 396"/>
                            <p:cNvSpPr/>
                            <p:nvPr/>
                          </p:nvSpPr>
                          <p:spPr>
                            <a:xfrm>
                              <a:off x="8436168" y="404664"/>
                              <a:ext cx="936000" cy="900000"/>
                            </a:xfrm>
                            <a:prstGeom prst="triangle">
                              <a:avLst>
                                <a:gd name="adj" fmla="val 49269"/>
                              </a:avLst>
                            </a:prstGeom>
                            <a:grpFill/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54" name="Равнобедренный треугольник 397"/>
                            <p:cNvSpPr/>
                            <p:nvPr/>
                          </p:nvSpPr>
                          <p:spPr>
                            <a:xfrm>
                              <a:off x="9372168" y="404664"/>
                              <a:ext cx="972000" cy="900000"/>
                            </a:xfrm>
                            <a:prstGeom prst="triangle">
                              <a:avLst>
                                <a:gd name="adj" fmla="val 51044"/>
                              </a:avLst>
                            </a:prstGeom>
                            <a:grpFill/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</p:grpSp>
                    </p:grpSp>
                    <p:grpSp>
                      <p:nvGrpSpPr>
                        <p:cNvPr id="31" name="Группа 30"/>
                        <p:cNvGrpSpPr/>
                        <p:nvPr/>
                      </p:nvGrpSpPr>
                      <p:grpSpPr>
                        <a:xfrm>
                          <a:off x="1115616" y="404664"/>
                          <a:ext cx="3323896" cy="936104"/>
                          <a:chOff x="6984272" y="404664"/>
                          <a:chExt cx="3323896" cy="936104"/>
                        </a:xfrm>
                      </p:grpSpPr>
                      <p:grpSp>
                        <p:nvGrpSpPr>
                          <p:cNvPr id="42" name="Группа 341"/>
                          <p:cNvGrpSpPr/>
                          <p:nvPr/>
                        </p:nvGrpSpPr>
                        <p:grpSpPr>
                          <a:xfrm>
                            <a:off x="7452320" y="404664"/>
                            <a:ext cx="2855848" cy="936104"/>
                            <a:chOff x="7452320" y="368560"/>
                            <a:chExt cx="2855848" cy="936104"/>
                          </a:xfrm>
                          <a:solidFill>
                            <a:srgbClr val="FFC000"/>
                          </a:solidFill>
                        </p:grpSpPr>
                        <p:sp>
                          <p:nvSpPr>
                            <p:cNvPr id="47" name="Равнобедренный треугольник 407"/>
                            <p:cNvSpPr/>
                            <p:nvPr/>
                          </p:nvSpPr>
                          <p:spPr>
                            <a:xfrm>
                              <a:off x="7452320" y="404664"/>
                              <a:ext cx="1008112" cy="900000"/>
                            </a:xfrm>
                            <a:prstGeom prst="triangle">
                              <a:avLst>
                                <a:gd name="adj" fmla="val 49269"/>
                              </a:avLst>
                            </a:prstGeom>
                            <a:grpFill/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48" name="Равнобедренный треугольник 408"/>
                            <p:cNvSpPr/>
                            <p:nvPr/>
                          </p:nvSpPr>
                          <p:spPr>
                            <a:xfrm>
                              <a:off x="8436168" y="404664"/>
                              <a:ext cx="936000" cy="900000"/>
                            </a:xfrm>
                            <a:prstGeom prst="triangle">
                              <a:avLst>
                                <a:gd name="adj" fmla="val 49269"/>
                              </a:avLst>
                            </a:prstGeom>
                            <a:grpFill/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49" name="Равнобедренный треугольник 409"/>
                            <p:cNvSpPr/>
                            <p:nvPr/>
                          </p:nvSpPr>
                          <p:spPr>
                            <a:xfrm>
                              <a:off x="9372168" y="368560"/>
                              <a:ext cx="936000" cy="936000"/>
                            </a:xfrm>
                            <a:prstGeom prst="triangle">
                              <a:avLst>
                                <a:gd name="adj" fmla="val 49269"/>
                              </a:avLst>
                            </a:prstGeom>
                            <a:grpFill/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</p:grpSp>
                      <p:grpSp>
                        <p:nvGrpSpPr>
                          <p:cNvPr id="43" name="Группа 375"/>
                          <p:cNvGrpSpPr/>
                          <p:nvPr/>
                        </p:nvGrpSpPr>
                        <p:grpSpPr>
                          <a:xfrm rot="10800000">
                            <a:off x="6984272" y="440767"/>
                            <a:ext cx="2891848" cy="900000"/>
                            <a:chOff x="7452320" y="404664"/>
                            <a:chExt cx="2891848" cy="900000"/>
                          </a:xfrm>
                          <a:solidFill>
                            <a:srgbClr val="FFFF00"/>
                          </a:solidFill>
                        </p:grpSpPr>
                        <p:sp>
                          <p:nvSpPr>
                            <p:cNvPr id="44" name="Равнобедренный треугольник 404"/>
                            <p:cNvSpPr/>
                            <p:nvPr/>
                          </p:nvSpPr>
                          <p:spPr>
                            <a:xfrm>
                              <a:off x="7452320" y="404664"/>
                              <a:ext cx="1008112" cy="900000"/>
                            </a:xfrm>
                            <a:prstGeom prst="triangle">
                              <a:avLst>
                                <a:gd name="adj" fmla="val 49269"/>
                              </a:avLst>
                            </a:prstGeom>
                            <a:grpFill/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45" name="Равнобедренный треугольник 405"/>
                            <p:cNvSpPr/>
                            <p:nvPr/>
                          </p:nvSpPr>
                          <p:spPr>
                            <a:xfrm>
                              <a:off x="8436168" y="404664"/>
                              <a:ext cx="936000" cy="900000"/>
                            </a:xfrm>
                            <a:prstGeom prst="triangle">
                              <a:avLst>
                                <a:gd name="adj" fmla="val 49269"/>
                              </a:avLst>
                            </a:prstGeom>
                            <a:grpFill/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46" name="Равнобедренный треугольник 406"/>
                            <p:cNvSpPr/>
                            <p:nvPr/>
                          </p:nvSpPr>
                          <p:spPr>
                            <a:xfrm>
                              <a:off x="9372168" y="404664"/>
                              <a:ext cx="972000" cy="900000"/>
                            </a:xfrm>
                            <a:prstGeom prst="triangle">
                              <a:avLst>
                                <a:gd name="adj" fmla="val 50157"/>
                              </a:avLst>
                            </a:prstGeom>
                            <a:grpFill/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</p:grpSp>
                    </p:grpSp>
                    <p:grpSp>
                      <p:nvGrpSpPr>
                        <p:cNvPr id="32" name="Группа 31"/>
                        <p:cNvGrpSpPr/>
                        <p:nvPr/>
                      </p:nvGrpSpPr>
                      <p:grpSpPr>
                        <a:xfrm>
                          <a:off x="-1836712" y="404664"/>
                          <a:ext cx="3323896" cy="936104"/>
                          <a:chOff x="6984272" y="404664"/>
                          <a:chExt cx="3323896" cy="936104"/>
                        </a:xfrm>
                      </p:grpSpPr>
                      <p:grpSp>
                        <p:nvGrpSpPr>
                          <p:cNvPr id="34" name="Группа 341"/>
                          <p:cNvGrpSpPr/>
                          <p:nvPr/>
                        </p:nvGrpSpPr>
                        <p:grpSpPr>
                          <a:xfrm>
                            <a:off x="7452320" y="404664"/>
                            <a:ext cx="2855848" cy="936104"/>
                            <a:chOff x="7452320" y="368560"/>
                            <a:chExt cx="2855848" cy="936104"/>
                          </a:xfrm>
                          <a:solidFill>
                            <a:srgbClr val="FFC000"/>
                          </a:solidFill>
                        </p:grpSpPr>
                        <p:sp>
                          <p:nvSpPr>
                            <p:cNvPr id="39" name="Равнобедренный треугольник 416"/>
                            <p:cNvSpPr/>
                            <p:nvPr/>
                          </p:nvSpPr>
                          <p:spPr>
                            <a:xfrm>
                              <a:off x="7452320" y="404664"/>
                              <a:ext cx="1008112" cy="900000"/>
                            </a:xfrm>
                            <a:prstGeom prst="triangle">
                              <a:avLst>
                                <a:gd name="adj" fmla="val 49269"/>
                              </a:avLst>
                            </a:prstGeom>
                            <a:grpFill/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40" name="Равнобедренный треугольник 417"/>
                            <p:cNvSpPr/>
                            <p:nvPr/>
                          </p:nvSpPr>
                          <p:spPr>
                            <a:xfrm>
                              <a:off x="8436168" y="404664"/>
                              <a:ext cx="936000" cy="900000"/>
                            </a:xfrm>
                            <a:prstGeom prst="triangle">
                              <a:avLst>
                                <a:gd name="adj" fmla="val 49269"/>
                              </a:avLst>
                            </a:prstGeom>
                            <a:grpFill/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41" name="Равнобедренный треугольник 418"/>
                            <p:cNvSpPr/>
                            <p:nvPr/>
                          </p:nvSpPr>
                          <p:spPr>
                            <a:xfrm>
                              <a:off x="9372168" y="368560"/>
                              <a:ext cx="936000" cy="936000"/>
                            </a:xfrm>
                            <a:prstGeom prst="triangle">
                              <a:avLst>
                                <a:gd name="adj" fmla="val 49269"/>
                              </a:avLst>
                            </a:prstGeom>
                            <a:grpFill/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</p:grpSp>
                      <p:grpSp>
                        <p:nvGrpSpPr>
                          <p:cNvPr id="35" name="Группа 375"/>
                          <p:cNvGrpSpPr/>
                          <p:nvPr/>
                        </p:nvGrpSpPr>
                        <p:grpSpPr>
                          <a:xfrm rot="10800000">
                            <a:off x="6984272" y="440767"/>
                            <a:ext cx="2891848" cy="900000"/>
                            <a:chOff x="7452320" y="404664"/>
                            <a:chExt cx="2891848" cy="900000"/>
                          </a:xfrm>
                          <a:solidFill>
                            <a:srgbClr val="FFFF00"/>
                          </a:solidFill>
                        </p:grpSpPr>
                        <p:sp>
                          <p:nvSpPr>
                            <p:cNvPr id="36" name="Равнобедренный треугольник 413"/>
                            <p:cNvSpPr/>
                            <p:nvPr/>
                          </p:nvSpPr>
                          <p:spPr>
                            <a:xfrm>
                              <a:off x="7452320" y="404664"/>
                              <a:ext cx="1008112" cy="900000"/>
                            </a:xfrm>
                            <a:prstGeom prst="triangle">
                              <a:avLst>
                                <a:gd name="adj" fmla="val 49269"/>
                              </a:avLst>
                            </a:prstGeom>
                            <a:grpFill/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37" name="Равнобедренный треугольник 414"/>
                            <p:cNvSpPr/>
                            <p:nvPr/>
                          </p:nvSpPr>
                          <p:spPr>
                            <a:xfrm>
                              <a:off x="8436168" y="404664"/>
                              <a:ext cx="936000" cy="900000"/>
                            </a:xfrm>
                            <a:prstGeom prst="triangle">
                              <a:avLst>
                                <a:gd name="adj" fmla="val 49269"/>
                              </a:avLst>
                            </a:prstGeom>
                            <a:grpFill/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38" name="Равнобедренный треугольник 415"/>
                            <p:cNvSpPr/>
                            <p:nvPr/>
                          </p:nvSpPr>
                          <p:spPr>
                            <a:xfrm>
                              <a:off x="9372168" y="404664"/>
                              <a:ext cx="972000" cy="900000"/>
                            </a:xfrm>
                            <a:prstGeom prst="triangle">
                              <a:avLst>
                                <a:gd name="adj" fmla="val 49269"/>
                              </a:avLst>
                            </a:prstGeom>
                            <a:grpFill/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</p:grpSp>
                    </p:grpSp>
                    <p:cxnSp>
                      <p:nvCxnSpPr>
                        <p:cNvPr id="33" name="Прямая соединительная линия 32"/>
                        <p:cNvCxnSpPr/>
                        <p:nvPr/>
                      </p:nvCxnSpPr>
                      <p:spPr>
                        <a:xfrm>
                          <a:off x="-1836712" y="440767"/>
                          <a:ext cx="11737304" cy="0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</p:grpSp>
          </p:grpSp>
        </p:grpSp>
        <p:sp>
          <p:nvSpPr>
            <p:cNvPr id="7" name="Равнобедренный треугольник 179"/>
            <p:cNvSpPr/>
            <p:nvPr/>
          </p:nvSpPr>
          <p:spPr>
            <a:xfrm rot="10800000">
              <a:off x="8388424" y="1967240"/>
              <a:ext cx="675532" cy="698400"/>
            </a:xfrm>
            <a:prstGeom prst="triangle">
              <a:avLst>
                <a:gd name="adj" fmla="val 49269"/>
              </a:avLst>
            </a:prstGeom>
            <a:solidFill>
              <a:srgbClr val="FFFF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рямоугольник 174"/>
          <p:cNvSpPr/>
          <p:nvPr/>
        </p:nvSpPr>
        <p:spPr>
          <a:xfrm>
            <a:off x="3010" y="7151638"/>
            <a:ext cx="9007163" cy="483787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TextBox 176"/>
          <p:cNvSpPr txBox="1"/>
          <p:nvPr/>
        </p:nvSpPr>
        <p:spPr>
          <a:xfrm>
            <a:off x="0" y="552672"/>
            <a:ext cx="12192000" cy="5924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3900"/>
              </a:lnSpc>
              <a:spcAft>
                <a:spcPts val="1800"/>
              </a:spcAft>
            </a:pPr>
            <a:r>
              <a:rPr lang="ru-RU" sz="6000" b="1" spc="-430" dirty="0" smtClean="0">
                <a:solidFill>
                  <a:srgbClr val="F20079"/>
                </a:solidFill>
                <a:latin typeface="Arial" charset="0"/>
                <a:ea typeface="Arial" charset="0"/>
                <a:cs typeface="Arial" charset="0"/>
              </a:rPr>
              <a:t>Тюменская область:</a:t>
            </a:r>
            <a:endParaRPr lang="ru-RU" sz="6000" spc="-300" dirty="0" smtClean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-10160" y="5173896"/>
            <a:ext cx="12192000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20"/>
              </a:lnSpc>
              <a:spcBef>
                <a:spcPct val="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Докладчик  </a:t>
            </a:r>
            <a:r>
              <a:rPr lang="ru-RU" b="1" dirty="0" err="1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Доротов</a:t>
            </a:r>
            <a:r>
              <a:rPr lang="ru-RU" b="1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Максим </a:t>
            </a:r>
            <a:r>
              <a:rPr lang="ru-RU" b="1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Александрович</a:t>
            </a:r>
          </a:p>
          <a:p>
            <a:pPr algn="ctr">
              <a:lnSpc>
                <a:spcPts val="1520"/>
              </a:lnSpc>
              <a:spcBef>
                <a:spcPct val="0"/>
              </a:spcBef>
              <a:defRPr/>
            </a:pPr>
            <a:endParaRPr lang="ru-RU" b="1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>
              <a:lnSpc>
                <a:spcPts val="126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dirty="0" smtClean="0">
                <a:solidFill>
                  <a:schemeClr val="accent5"/>
                </a:solidFill>
                <a:latin typeface="Arial Narrow" charset="0"/>
                <a:ea typeface="Arial Narrow" charset="0"/>
                <a:cs typeface="Arial Narrow" charset="0"/>
              </a:rPr>
              <a:t>Предприниматель, </a:t>
            </a:r>
            <a:endParaRPr lang="en-US" b="1" dirty="0" smtClean="0">
              <a:solidFill>
                <a:schemeClr val="accent5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>
              <a:lnSpc>
                <a:spcPts val="126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dirty="0" smtClean="0">
                <a:solidFill>
                  <a:schemeClr val="accent5"/>
                </a:solidFill>
                <a:latin typeface="Arial Narrow" charset="0"/>
                <a:ea typeface="Arial Narrow" charset="0"/>
                <a:cs typeface="Arial Narrow" charset="0"/>
              </a:rPr>
              <a:t>председатель комитета</a:t>
            </a:r>
            <a:r>
              <a:rPr lang="en-US" b="1" dirty="0" smtClean="0">
                <a:solidFill>
                  <a:schemeClr val="accent5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ru-RU" b="1" dirty="0" smtClean="0">
                <a:solidFill>
                  <a:schemeClr val="accent5"/>
                </a:solidFill>
                <a:latin typeface="Arial Narrow" charset="0"/>
                <a:ea typeface="Arial Narrow" charset="0"/>
                <a:cs typeface="Arial Narrow" charset="0"/>
              </a:rPr>
              <a:t>по </a:t>
            </a:r>
            <a:r>
              <a:rPr lang="ru-RU" b="1" dirty="0">
                <a:solidFill>
                  <a:schemeClr val="accent5"/>
                </a:solidFill>
                <a:latin typeface="Arial Narrow" charset="0"/>
                <a:ea typeface="Arial Narrow" charset="0"/>
                <a:cs typeface="Arial Narrow" charset="0"/>
              </a:rPr>
              <a:t>содействию ВЭД при </a:t>
            </a:r>
            <a:r>
              <a:rPr lang="ru-RU" b="1" dirty="0" smtClean="0">
                <a:solidFill>
                  <a:schemeClr val="accent5"/>
                </a:solidFill>
                <a:latin typeface="Arial Narrow" charset="0"/>
                <a:ea typeface="Arial Narrow" charset="0"/>
                <a:cs typeface="Arial Narrow" charset="0"/>
              </a:rPr>
              <a:t>ТПП </a:t>
            </a:r>
            <a:r>
              <a:rPr lang="ru-RU" b="1" dirty="0">
                <a:solidFill>
                  <a:schemeClr val="accent5"/>
                </a:solidFill>
                <a:latin typeface="Arial Narrow" charset="0"/>
                <a:ea typeface="Arial Narrow" charset="0"/>
                <a:cs typeface="Arial Narrow" charset="0"/>
              </a:rPr>
              <a:t>Тюменской области</a:t>
            </a:r>
          </a:p>
        </p:txBody>
      </p:sp>
      <p:sp>
        <p:nvSpPr>
          <p:cNvPr id="179" name="Прямоугольник 178"/>
          <p:cNvSpPr/>
          <p:nvPr/>
        </p:nvSpPr>
        <p:spPr>
          <a:xfrm>
            <a:off x="1610808" y="1535400"/>
            <a:ext cx="8832811" cy="3331974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TextBox 179"/>
          <p:cNvSpPr txBox="1"/>
          <p:nvPr/>
        </p:nvSpPr>
        <p:spPr>
          <a:xfrm>
            <a:off x="1" y="1130625"/>
            <a:ext cx="12192000" cy="4653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700"/>
              </a:lnSpc>
              <a:spcAft>
                <a:spcPts val="600"/>
              </a:spcAft>
            </a:pPr>
            <a:r>
              <a:rPr lang="ru-RU" sz="4000" b="1" spc="-270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Есть ли точки роста в экспорте?</a:t>
            </a:r>
            <a:endParaRPr lang="en-US" sz="4000" b="1" spc="-270" dirty="0" smtClean="0">
              <a:solidFill>
                <a:srgbClr val="0070C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единительная линия 44"/>
          <p:cNvCxnSpPr/>
          <p:nvPr/>
        </p:nvCxnSpPr>
        <p:spPr>
          <a:xfrm>
            <a:off x="293736" y="1287900"/>
            <a:ext cx="765969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420551" y="220941"/>
            <a:ext cx="4222098" cy="10669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3800"/>
              </a:lnSpc>
              <a:spcAft>
                <a:spcPts val="600"/>
              </a:spcAft>
            </a:pPr>
            <a:r>
              <a:rPr lang="ru-RU" sz="4600" b="1" spc="-430" dirty="0" smtClean="0">
                <a:solidFill>
                  <a:srgbClr val="F20079"/>
                </a:solidFill>
                <a:latin typeface="Arial" charset="0"/>
                <a:ea typeface="Arial" charset="0"/>
                <a:cs typeface="Arial" charset="0"/>
              </a:rPr>
              <a:t>ТЮМЕНСКАЯ  область</a:t>
            </a:r>
            <a:endParaRPr lang="ru-RU" sz="4600" spc="-1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2628" y="116087"/>
            <a:ext cx="3388102" cy="11310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ru-RU" sz="3200" b="1" spc="-33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в глобальном экономическом пространстве</a:t>
            </a:r>
            <a:r>
              <a:rPr lang="en-US" sz="3200" b="1" spc="-33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pic>
        <p:nvPicPr>
          <p:cNvPr id="58" name="Picture 2" descr="http://www.realisag.de/web4archiv/objects/images/weltkarte_solo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5736" t="3916" r="3262" b="3674"/>
          <a:stretch/>
        </p:blipFill>
        <p:spPr bwMode="auto">
          <a:xfrm>
            <a:off x="318977" y="1455265"/>
            <a:ext cx="7931654" cy="5295600"/>
          </a:xfrm>
          <a:prstGeom prst="rect">
            <a:avLst/>
          </a:prstGeom>
          <a:noFill/>
        </p:spPr>
      </p:pic>
      <p:grpSp>
        <p:nvGrpSpPr>
          <p:cNvPr id="26" name="Группа 25"/>
          <p:cNvGrpSpPr/>
          <p:nvPr/>
        </p:nvGrpSpPr>
        <p:grpSpPr>
          <a:xfrm rot="20340203">
            <a:off x="4492055" y="1976664"/>
            <a:ext cx="1277360" cy="1309438"/>
            <a:chOff x="3053856" y="1668937"/>
            <a:chExt cx="1512390" cy="1665067"/>
          </a:xfrm>
        </p:grpSpPr>
        <p:sp>
          <p:nvSpPr>
            <p:cNvPr id="28" name="Овал 27"/>
            <p:cNvSpPr/>
            <p:nvPr/>
          </p:nvSpPr>
          <p:spPr>
            <a:xfrm>
              <a:off x="3053856" y="1668937"/>
              <a:ext cx="1512390" cy="1665067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 w="44450" cmpd="thickThin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3504884" y="1914780"/>
              <a:ext cx="625255" cy="1146380"/>
              <a:chOff x="3677325" y="1683372"/>
              <a:chExt cx="651863" cy="1119958"/>
            </a:xfrm>
          </p:grpSpPr>
          <p:sp>
            <p:nvSpPr>
              <p:cNvPr id="31" name="Полилиния 30"/>
              <p:cNvSpPr/>
              <p:nvPr/>
            </p:nvSpPr>
            <p:spPr>
              <a:xfrm rot="360000">
                <a:off x="3783839" y="1683372"/>
                <a:ext cx="481293" cy="562724"/>
              </a:xfrm>
              <a:custGeom>
                <a:avLst/>
                <a:gdLst>
                  <a:gd name="connsiteX0" fmla="*/ 215900 w 585423"/>
                  <a:gd name="connsiteY0" fmla="*/ 407811 h 598311"/>
                  <a:gd name="connsiteX1" fmla="*/ 254000 w 585423"/>
                  <a:gd name="connsiteY1" fmla="*/ 331611 h 598311"/>
                  <a:gd name="connsiteX2" fmla="*/ 266700 w 585423"/>
                  <a:gd name="connsiteY2" fmla="*/ 255411 h 598311"/>
                  <a:gd name="connsiteX3" fmla="*/ 228600 w 585423"/>
                  <a:gd name="connsiteY3" fmla="*/ 230011 h 598311"/>
                  <a:gd name="connsiteX4" fmla="*/ 254000 w 585423"/>
                  <a:gd name="connsiteY4" fmla="*/ 141111 h 598311"/>
                  <a:gd name="connsiteX5" fmla="*/ 254000 w 585423"/>
                  <a:gd name="connsiteY5" fmla="*/ 103011 h 598311"/>
                  <a:gd name="connsiteX6" fmla="*/ 241300 w 585423"/>
                  <a:gd name="connsiteY6" fmla="*/ 26811 h 598311"/>
                  <a:gd name="connsiteX7" fmla="*/ 215900 w 585423"/>
                  <a:gd name="connsiteY7" fmla="*/ 1411 h 598311"/>
                  <a:gd name="connsiteX8" fmla="*/ 190500 w 585423"/>
                  <a:gd name="connsiteY8" fmla="*/ 14111 h 598311"/>
                  <a:gd name="connsiteX9" fmla="*/ 152400 w 585423"/>
                  <a:gd name="connsiteY9" fmla="*/ 103011 h 598311"/>
                  <a:gd name="connsiteX10" fmla="*/ 127000 w 585423"/>
                  <a:gd name="connsiteY10" fmla="*/ 141111 h 598311"/>
                  <a:gd name="connsiteX11" fmla="*/ 152400 w 585423"/>
                  <a:gd name="connsiteY11" fmla="*/ 204611 h 598311"/>
                  <a:gd name="connsiteX12" fmla="*/ 165100 w 585423"/>
                  <a:gd name="connsiteY12" fmla="*/ 280811 h 598311"/>
                  <a:gd name="connsiteX13" fmla="*/ 139700 w 585423"/>
                  <a:gd name="connsiteY13" fmla="*/ 280811 h 598311"/>
                  <a:gd name="connsiteX14" fmla="*/ 63500 w 585423"/>
                  <a:gd name="connsiteY14" fmla="*/ 230011 h 598311"/>
                  <a:gd name="connsiteX15" fmla="*/ 63500 w 585423"/>
                  <a:gd name="connsiteY15" fmla="*/ 293511 h 598311"/>
                  <a:gd name="connsiteX16" fmla="*/ 88900 w 585423"/>
                  <a:gd name="connsiteY16" fmla="*/ 318911 h 598311"/>
                  <a:gd name="connsiteX17" fmla="*/ 114300 w 585423"/>
                  <a:gd name="connsiteY17" fmla="*/ 357011 h 598311"/>
                  <a:gd name="connsiteX18" fmla="*/ 88900 w 585423"/>
                  <a:gd name="connsiteY18" fmla="*/ 407811 h 598311"/>
                  <a:gd name="connsiteX19" fmla="*/ 50800 w 585423"/>
                  <a:gd name="connsiteY19" fmla="*/ 445911 h 598311"/>
                  <a:gd name="connsiteX20" fmla="*/ 0 w 585423"/>
                  <a:gd name="connsiteY20" fmla="*/ 471311 h 598311"/>
                  <a:gd name="connsiteX21" fmla="*/ 50800 w 585423"/>
                  <a:gd name="connsiteY21" fmla="*/ 522111 h 598311"/>
                  <a:gd name="connsiteX22" fmla="*/ 50800 w 585423"/>
                  <a:gd name="connsiteY22" fmla="*/ 572911 h 598311"/>
                  <a:gd name="connsiteX23" fmla="*/ 139700 w 585423"/>
                  <a:gd name="connsiteY23" fmla="*/ 547511 h 598311"/>
                  <a:gd name="connsiteX24" fmla="*/ 203200 w 585423"/>
                  <a:gd name="connsiteY24" fmla="*/ 585611 h 598311"/>
                  <a:gd name="connsiteX25" fmla="*/ 279400 w 585423"/>
                  <a:gd name="connsiteY25" fmla="*/ 547511 h 598311"/>
                  <a:gd name="connsiteX26" fmla="*/ 368300 w 585423"/>
                  <a:gd name="connsiteY26" fmla="*/ 598311 h 598311"/>
                  <a:gd name="connsiteX27" fmla="*/ 444500 w 585423"/>
                  <a:gd name="connsiteY27" fmla="*/ 547511 h 598311"/>
                  <a:gd name="connsiteX28" fmla="*/ 558800 w 585423"/>
                  <a:gd name="connsiteY28" fmla="*/ 534811 h 598311"/>
                  <a:gd name="connsiteX29" fmla="*/ 584200 w 585423"/>
                  <a:gd name="connsiteY29" fmla="*/ 445911 h 598311"/>
                  <a:gd name="connsiteX30" fmla="*/ 533400 w 585423"/>
                  <a:gd name="connsiteY30" fmla="*/ 420511 h 598311"/>
                  <a:gd name="connsiteX31" fmla="*/ 508000 w 585423"/>
                  <a:gd name="connsiteY31" fmla="*/ 407811 h 598311"/>
                  <a:gd name="connsiteX32" fmla="*/ 495300 w 585423"/>
                  <a:gd name="connsiteY32" fmla="*/ 382411 h 598311"/>
                  <a:gd name="connsiteX33" fmla="*/ 495300 w 585423"/>
                  <a:gd name="connsiteY33" fmla="*/ 357011 h 598311"/>
                  <a:gd name="connsiteX34" fmla="*/ 495300 w 585423"/>
                  <a:gd name="connsiteY34" fmla="*/ 293511 h 598311"/>
                  <a:gd name="connsiteX35" fmla="*/ 469900 w 585423"/>
                  <a:gd name="connsiteY35" fmla="*/ 230011 h 598311"/>
                  <a:gd name="connsiteX36" fmla="*/ 419100 w 585423"/>
                  <a:gd name="connsiteY36" fmla="*/ 217311 h 598311"/>
                  <a:gd name="connsiteX37" fmla="*/ 419100 w 585423"/>
                  <a:gd name="connsiteY37" fmla="*/ 166511 h 598311"/>
                  <a:gd name="connsiteX38" fmla="*/ 393700 w 585423"/>
                  <a:gd name="connsiteY38" fmla="*/ 141111 h 598311"/>
                  <a:gd name="connsiteX39" fmla="*/ 381000 w 585423"/>
                  <a:gd name="connsiteY39" fmla="*/ 115711 h 598311"/>
                  <a:gd name="connsiteX40" fmla="*/ 317500 w 585423"/>
                  <a:gd name="connsiteY40" fmla="*/ 90311 h 598311"/>
                  <a:gd name="connsiteX41" fmla="*/ 304800 w 585423"/>
                  <a:gd name="connsiteY41" fmla="*/ 52211 h 598311"/>
                  <a:gd name="connsiteX42" fmla="*/ 279400 w 585423"/>
                  <a:gd name="connsiteY42" fmla="*/ 191911 h 598311"/>
                  <a:gd name="connsiteX43" fmla="*/ 292100 w 585423"/>
                  <a:gd name="connsiteY43" fmla="*/ 230011 h 598311"/>
                  <a:gd name="connsiteX44" fmla="*/ 317500 w 585423"/>
                  <a:gd name="connsiteY44" fmla="*/ 242711 h 598311"/>
                  <a:gd name="connsiteX45" fmla="*/ 355600 w 585423"/>
                  <a:gd name="connsiteY45" fmla="*/ 242711 h 598311"/>
                  <a:gd name="connsiteX46" fmla="*/ 368300 w 585423"/>
                  <a:gd name="connsiteY46" fmla="*/ 318911 h 598311"/>
                  <a:gd name="connsiteX47" fmla="*/ 381000 w 585423"/>
                  <a:gd name="connsiteY47" fmla="*/ 395111 h 598311"/>
                  <a:gd name="connsiteX48" fmla="*/ 317500 w 585423"/>
                  <a:gd name="connsiteY48" fmla="*/ 280811 h 598311"/>
                  <a:gd name="connsiteX49" fmla="*/ 304800 w 585423"/>
                  <a:gd name="connsiteY49" fmla="*/ 395111 h 598311"/>
                  <a:gd name="connsiteX50" fmla="*/ 266700 w 585423"/>
                  <a:gd name="connsiteY50" fmla="*/ 407811 h 598311"/>
                  <a:gd name="connsiteX51" fmla="*/ 215900 w 585423"/>
                  <a:gd name="connsiteY51" fmla="*/ 407811 h 59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85423" h="598311">
                    <a:moveTo>
                      <a:pt x="215900" y="407811"/>
                    </a:moveTo>
                    <a:cubicBezTo>
                      <a:pt x="213783" y="395111"/>
                      <a:pt x="245533" y="357011"/>
                      <a:pt x="254000" y="331611"/>
                    </a:cubicBezTo>
                    <a:cubicBezTo>
                      <a:pt x="262467" y="306211"/>
                      <a:pt x="270933" y="272344"/>
                      <a:pt x="266700" y="255411"/>
                    </a:cubicBezTo>
                    <a:cubicBezTo>
                      <a:pt x="262467" y="238478"/>
                      <a:pt x="230717" y="249061"/>
                      <a:pt x="228600" y="230011"/>
                    </a:cubicBezTo>
                    <a:cubicBezTo>
                      <a:pt x="226483" y="210961"/>
                      <a:pt x="249767" y="162278"/>
                      <a:pt x="254000" y="141111"/>
                    </a:cubicBezTo>
                    <a:cubicBezTo>
                      <a:pt x="258233" y="119944"/>
                      <a:pt x="256117" y="122061"/>
                      <a:pt x="254000" y="103011"/>
                    </a:cubicBezTo>
                    <a:cubicBezTo>
                      <a:pt x="251883" y="83961"/>
                      <a:pt x="247650" y="43744"/>
                      <a:pt x="241300" y="26811"/>
                    </a:cubicBezTo>
                    <a:cubicBezTo>
                      <a:pt x="234950" y="9878"/>
                      <a:pt x="224367" y="3528"/>
                      <a:pt x="215900" y="1411"/>
                    </a:cubicBezTo>
                    <a:cubicBezTo>
                      <a:pt x="207433" y="-706"/>
                      <a:pt x="201083" y="-2822"/>
                      <a:pt x="190500" y="14111"/>
                    </a:cubicBezTo>
                    <a:cubicBezTo>
                      <a:pt x="179917" y="31044"/>
                      <a:pt x="162983" y="81844"/>
                      <a:pt x="152400" y="103011"/>
                    </a:cubicBezTo>
                    <a:cubicBezTo>
                      <a:pt x="141817" y="124178"/>
                      <a:pt x="127000" y="124178"/>
                      <a:pt x="127000" y="141111"/>
                    </a:cubicBezTo>
                    <a:cubicBezTo>
                      <a:pt x="127000" y="158044"/>
                      <a:pt x="146050" y="181328"/>
                      <a:pt x="152400" y="204611"/>
                    </a:cubicBezTo>
                    <a:cubicBezTo>
                      <a:pt x="158750" y="227894"/>
                      <a:pt x="167217" y="268111"/>
                      <a:pt x="165100" y="280811"/>
                    </a:cubicBezTo>
                    <a:cubicBezTo>
                      <a:pt x="162983" y="293511"/>
                      <a:pt x="156633" y="289278"/>
                      <a:pt x="139700" y="280811"/>
                    </a:cubicBezTo>
                    <a:cubicBezTo>
                      <a:pt x="122767" y="272344"/>
                      <a:pt x="76200" y="227894"/>
                      <a:pt x="63500" y="230011"/>
                    </a:cubicBezTo>
                    <a:cubicBezTo>
                      <a:pt x="50800" y="232128"/>
                      <a:pt x="59267" y="278694"/>
                      <a:pt x="63500" y="293511"/>
                    </a:cubicBezTo>
                    <a:cubicBezTo>
                      <a:pt x="67733" y="308328"/>
                      <a:pt x="80433" y="308328"/>
                      <a:pt x="88900" y="318911"/>
                    </a:cubicBezTo>
                    <a:cubicBezTo>
                      <a:pt x="97367" y="329494"/>
                      <a:pt x="114300" y="342194"/>
                      <a:pt x="114300" y="357011"/>
                    </a:cubicBezTo>
                    <a:cubicBezTo>
                      <a:pt x="114300" y="371828"/>
                      <a:pt x="99483" y="392994"/>
                      <a:pt x="88900" y="407811"/>
                    </a:cubicBezTo>
                    <a:cubicBezTo>
                      <a:pt x="78317" y="422628"/>
                      <a:pt x="65617" y="435328"/>
                      <a:pt x="50800" y="445911"/>
                    </a:cubicBezTo>
                    <a:cubicBezTo>
                      <a:pt x="35983" y="456494"/>
                      <a:pt x="0" y="458611"/>
                      <a:pt x="0" y="471311"/>
                    </a:cubicBezTo>
                    <a:cubicBezTo>
                      <a:pt x="0" y="484011"/>
                      <a:pt x="42333" y="505178"/>
                      <a:pt x="50800" y="522111"/>
                    </a:cubicBezTo>
                    <a:cubicBezTo>
                      <a:pt x="59267" y="539044"/>
                      <a:pt x="35983" y="568678"/>
                      <a:pt x="50800" y="572911"/>
                    </a:cubicBezTo>
                    <a:cubicBezTo>
                      <a:pt x="65617" y="577144"/>
                      <a:pt x="114300" y="545394"/>
                      <a:pt x="139700" y="547511"/>
                    </a:cubicBezTo>
                    <a:cubicBezTo>
                      <a:pt x="165100" y="549628"/>
                      <a:pt x="179917" y="585611"/>
                      <a:pt x="203200" y="585611"/>
                    </a:cubicBezTo>
                    <a:cubicBezTo>
                      <a:pt x="226483" y="585611"/>
                      <a:pt x="251883" y="545394"/>
                      <a:pt x="279400" y="547511"/>
                    </a:cubicBezTo>
                    <a:cubicBezTo>
                      <a:pt x="306917" y="549628"/>
                      <a:pt x="340783" y="598311"/>
                      <a:pt x="368300" y="598311"/>
                    </a:cubicBezTo>
                    <a:cubicBezTo>
                      <a:pt x="395817" y="598311"/>
                      <a:pt x="412750" y="558094"/>
                      <a:pt x="444500" y="547511"/>
                    </a:cubicBezTo>
                    <a:cubicBezTo>
                      <a:pt x="476250" y="536928"/>
                      <a:pt x="535517" y="551744"/>
                      <a:pt x="558800" y="534811"/>
                    </a:cubicBezTo>
                    <a:cubicBezTo>
                      <a:pt x="582083" y="517878"/>
                      <a:pt x="588433" y="464961"/>
                      <a:pt x="584200" y="445911"/>
                    </a:cubicBezTo>
                    <a:cubicBezTo>
                      <a:pt x="579967" y="426861"/>
                      <a:pt x="533400" y="420511"/>
                      <a:pt x="533400" y="420511"/>
                    </a:cubicBezTo>
                    <a:cubicBezTo>
                      <a:pt x="520700" y="414161"/>
                      <a:pt x="514350" y="414161"/>
                      <a:pt x="508000" y="407811"/>
                    </a:cubicBezTo>
                    <a:cubicBezTo>
                      <a:pt x="501650" y="401461"/>
                      <a:pt x="497417" y="390878"/>
                      <a:pt x="495300" y="382411"/>
                    </a:cubicBezTo>
                    <a:cubicBezTo>
                      <a:pt x="493183" y="373944"/>
                      <a:pt x="495300" y="357011"/>
                      <a:pt x="495300" y="357011"/>
                    </a:cubicBezTo>
                    <a:cubicBezTo>
                      <a:pt x="495300" y="342194"/>
                      <a:pt x="499533" y="314678"/>
                      <a:pt x="495300" y="293511"/>
                    </a:cubicBezTo>
                    <a:cubicBezTo>
                      <a:pt x="491067" y="272344"/>
                      <a:pt x="482600" y="242711"/>
                      <a:pt x="469900" y="230011"/>
                    </a:cubicBezTo>
                    <a:cubicBezTo>
                      <a:pt x="457200" y="217311"/>
                      <a:pt x="427567" y="227894"/>
                      <a:pt x="419100" y="217311"/>
                    </a:cubicBezTo>
                    <a:cubicBezTo>
                      <a:pt x="410633" y="206728"/>
                      <a:pt x="423333" y="179211"/>
                      <a:pt x="419100" y="166511"/>
                    </a:cubicBezTo>
                    <a:cubicBezTo>
                      <a:pt x="414867" y="153811"/>
                      <a:pt x="400050" y="149578"/>
                      <a:pt x="393700" y="141111"/>
                    </a:cubicBezTo>
                    <a:cubicBezTo>
                      <a:pt x="387350" y="132644"/>
                      <a:pt x="393700" y="124178"/>
                      <a:pt x="381000" y="115711"/>
                    </a:cubicBezTo>
                    <a:cubicBezTo>
                      <a:pt x="368300" y="107244"/>
                      <a:pt x="330200" y="100894"/>
                      <a:pt x="317500" y="90311"/>
                    </a:cubicBezTo>
                    <a:cubicBezTo>
                      <a:pt x="304800" y="79728"/>
                      <a:pt x="311150" y="35278"/>
                      <a:pt x="304800" y="52211"/>
                    </a:cubicBezTo>
                    <a:cubicBezTo>
                      <a:pt x="298450" y="69144"/>
                      <a:pt x="281517" y="162278"/>
                      <a:pt x="279400" y="191911"/>
                    </a:cubicBezTo>
                    <a:cubicBezTo>
                      <a:pt x="277283" y="221544"/>
                      <a:pt x="285750" y="221544"/>
                      <a:pt x="292100" y="230011"/>
                    </a:cubicBezTo>
                    <a:cubicBezTo>
                      <a:pt x="298450" y="238478"/>
                      <a:pt x="306917" y="240594"/>
                      <a:pt x="317500" y="242711"/>
                    </a:cubicBezTo>
                    <a:cubicBezTo>
                      <a:pt x="328083" y="244828"/>
                      <a:pt x="347133" y="230011"/>
                      <a:pt x="355600" y="242711"/>
                    </a:cubicBezTo>
                    <a:cubicBezTo>
                      <a:pt x="364067" y="255411"/>
                      <a:pt x="368300" y="318911"/>
                      <a:pt x="368300" y="318911"/>
                    </a:cubicBezTo>
                    <a:cubicBezTo>
                      <a:pt x="372533" y="344311"/>
                      <a:pt x="389467" y="401461"/>
                      <a:pt x="381000" y="395111"/>
                    </a:cubicBezTo>
                    <a:cubicBezTo>
                      <a:pt x="372533" y="388761"/>
                      <a:pt x="330200" y="280811"/>
                      <a:pt x="317500" y="280811"/>
                    </a:cubicBezTo>
                    <a:cubicBezTo>
                      <a:pt x="304800" y="280811"/>
                      <a:pt x="313267" y="373944"/>
                      <a:pt x="304800" y="395111"/>
                    </a:cubicBezTo>
                    <a:cubicBezTo>
                      <a:pt x="296333" y="416278"/>
                      <a:pt x="281517" y="405694"/>
                      <a:pt x="266700" y="407811"/>
                    </a:cubicBezTo>
                    <a:cubicBezTo>
                      <a:pt x="251883" y="409928"/>
                      <a:pt x="218017" y="420511"/>
                      <a:pt x="215900" y="407811"/>
                    </a:cubicBezTo>
                    <a:close/>
                  </a:path>
                </a:pathLst>
              </a:custGeom>
              <a:pattFill prst="dkDnDiag">
                <a:fgClr>
                  <a:srgbClr val="00B0F0"/>
                </a:fgClr>
                <a:bgClr>
                  <a:schemeClr val="bg1"/>
                </a:bgClr>
              </a:pattFill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effectLst>
                <a:glow rad="76200">
                  <a:schemeClr val="bg1">
                    <a:alpha val="40000"/>
                  </a:schemeClr>
                </a:glow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60000">
                <a:off x="3802127" y="2496475"/>
                <a:ext cx="282271" cy="306855"/>
              </a:xfrm>
              <a:custGeom>
                <a:avLst/>
                <a:gdLst>
                  <a:gd name="connsiteX0" fmla="*/ 124905 w 340727"/>
                  <a:gd name="connsiteY0" fmla="*/ 24 h 332683"/>
                  <a:gd name="connsiteX1" fmla="*/ 91287 w 340727"/>
                  <a:gd name="connsiteY1" fmla="*/ 47089 h 332683"/>
                  <a:gd name="connsiteX2" fmla="*/ 84563 w 340727"/>
                  <a:gd name="connsiteY2" fmla="*/ 67260 h 332683"/>
                  <a:gd name="connsiteX3" fmla="*/ 84563 w 340727"/>
                  <a:gd name="connsiteY3" fmla="*/ 87430 h 332683"/>
                  <a:gd name="connsiteX4" fmla="*/ 57669 w 340727"/>
                  <a:gd name="connsiteY4" fmla="*/ 100877 h 332683"/>
                  <a:gd name="connsiteX5" fmla="*/ 50946 w 340727"/>
                  <a:gd name="connsiteY5" fmla="*/ 100877 h 332683"/>
                  <a:gd name="connsiteX6" fmla="*/ 24052 w 340727"/>
                  <a:gd name="connsiteY6" fmla="*/ 121048 h 332683"/>
                  <a:gd name="connsiteX7" fmla="*/ 3881 w 340727"/>
                  <a:gd name="connsiteY7" fmla="*/ 154665 h 332683"/>
                  <a:gd name="connsiteX8" fmla="*/ 24052 w 340727"/>
                  <a:gd name="connsiteY8" fmla="*/ 195007 h 332683"/>
                  <a:gd name="connsiteX9" fmla="*/ 3881 w 340727"/>
                  <a:gd name="connsiteY9" fmla="*/ 221901 h 332683"/>
                  <a:gd name="connsiteX10" fmla="*/ 3881 w 340727"/>
                  <a:gd name="connsiteY10" fmla="*/ 262242 h 332683"/>
                  <a:gd name="connsiteX11" fmla="*/ 44222 w 340727"/>
                  <a:gd name="connsiteY11" fmla="*/ 268965 h 332683"/>
                  <a:gd name="connsiteX12" fmla="*/ 98011 w 340727"/>
                  <a:gd name="connsiteY12" fmla="*/ 309307 h 332683"/>
                  <a:gd name="connsiteX13" fmla="*/ 178693 w 340727"/>
                  <a:gd name="connsiteY13" fmla="*/ 322754 h 332683"/>
                  <a:gd name="connsiteX14" fmla="*/ 205587 w 340727"/>
                  <a:gd name="connsiteY14" fmla="*/ 329477 h 332683"/>
                  <a:gd name="connsiteX15" fmla="*/ 212311 w 340727"/>
                  <a:gd name="connsiteY15" fmla="*/ 268965 h 332683"/>
                  <a:gd name="connsiteX16" fmla="*/ 212311 w 340727"/>
                  <a:gd name="connsiteY16" fmla="*/ 248795 h 332683"/>
                  <a:gd name="connsiteX17" fmla="*/ 245928 w 340727"/>
                  <a:gd name="connsiteY17" fmla="*/ 228624 h 332683"/>
                  <a:gd name="connsiteX18" fmla="*/ 239205 w 340727"/>
                  <a:gd name="connsiteY18" fmla="*/ 201730 h 332683"/>
                  <a:gd name="connsiteX19" fmla="*/ 205587 w 340727"/>
                  <a:gd name="connsiteY19" fmla="*/ 174836 h 332683"/>
                  <a:gd name="connsiteX20" fmla="*/ 205587 w 340727"/>
                  <a:gd name="connsiteY20" fmla="*/ 121048 h 332683"/>
                  <a:gd name="connsiteX21" fmla="*/ 212311 w 340727"/>
                  <a:gd name="connsiteY21" fmla="*/ 127771 h 332683"/>
                  <a:gd name="connsiteX22" fmla="*/ 245928 w 340727"/>
                  <a:gd name="connsiteY22" fmla="*/ 114324 h 332683"/>
                  <a:gd name="connsiteX23" fmla="*/ 266099 w 340727"/>
                  <a:gd name="connsiteY23" fmla="*/ 114324 h 332683"/>
                  <a:gd name="connsiteX24" fmla="*/ 313163 w 340727"/>
                  <a:gd name="connsiteY24" fmla="*/ 100877 h 332683"/>
                  <a:gd name="connsiteX25" fmla="*/ 340058 w 340727"/>
                  <a:gd name="connsiteY25" fmla="*/ 87430 h 332683"/>
                  <a:gd name="connsiteX26" fmla="*/ 286269 w 340727"/>
                  <a:gd name="connsiteY26" fmla="*/ 80707 h 332683"/>
                  <a:gd name="connsiteX27" fmla="*/ 225758 w 340727"/>
                  <a:gd name="connsiteY27" fmla="*/ 73983 h 332683"/>
                  <a:gd name="connsiteX28" fmla="*/ 178693 w 340727"/>
                  <a:gd name="connsiteY28" fmla="*/ 53813 h 332683"/>
                  <a:gd name="connsiteX29" fmla="*/ 124905 w 340727"/>
                  <a:gd name="connsiteY29" fmla="*/ 24 h 332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40727" h="332683">
                    <a:moveTo>
                      <a:pt x="124905" y="24"/>
                    </a:moveTo>
                    <a:cubicBezTo>
                      <a:pt x="110337" y="-1097"/>
                      <a:pt x="98011" y="35883"/>
                      <a:pt x="91287" y="47089"/>
                    </a:cubicBezTo>
                    <a:cubicBezTo>
                      <a:pt x="84563" y="58295"/>
                      <a:pt x="85684" y="60537"/>
                      <a:pt x="84563" y="67260"/>
                    </a:cubicBezTo>
                    <a:cubicBezTo>
                      <a:pt x="83442" y="73984"/>
                      <a:pt x="89045" y="81827"/>
                      <a:pt x="84563" y="87430"/>
                    </a:cubicBezTo>
                    <a:cubicBezTo>
                      <a:pt x="80081" y="93033"/>
                      <a:pt x="63272" y="98636"/>
                      <a:pt x="57669" y="100877"/>
                    </a:cubicBezTo>
                    <a:cubicBezTo>
                      <a:pt x="52066" y="103118"/>
                      <a:pt x="56549" y="97515"/>
                      <a:pt x="50946" y="100877"/>
                    </a:cubicBezTo>
                    <a:cubicBezTo>
                      <a:pt x="45343" y="104239"/>
                      <a:pt x="31896" y="112084"/>
                      <a:pt x="24052" y="121048"/>
                    </a:cubicBezTo>
                    <a:cubicBezTo>
                      <a:pt x="16208" y="130012"/>
                      <a:pt x="3881" y="142339"/>
                      <a:pt x="3881" y="154665"/>
                    </a:cubicBezTo>
                    <a:cubicBezTo>
                      <a:pt x="3881" y="166991"/>
                      <a:pt x="24052" y="183801"/>
                      <a:pt x="24052" y="195007"/>
                    </a:cubicBezTo>
                    <a:cubicBezTo>
                      <a:pt x="24052" y="206213"/>
                      <a:pt x="7243" y="210695"/>
                      <a:pt x="3881" y="221901"/>
                    </a:cubicBezTo>
                    <a:cubicBezTo>
                      <a:pt x="519" y="233107"/>
                      <a:pt x="-2842" y="254398"/>
                      <a:pt x="3881" y="262242"/>
                    </a:cubicBezTo>
                    <a:cubicBezTo>
                      <a:pt x="10604" y="270086"/>
                      <a:pt x="28534" y="261121"/>
                      <a:pt x="44222" y="268965"/>
                    </a:cubicBezTo>
                    <a:cubicBezTo>
                      <a:pt x="59910" y="276809"/>
                      <a:pt x="75599" y="300342"/>
                      <a:pt x="98011" y="309307"/>
                    </a:cubicBezTo>
                    <a:cubicBezTo>
                      <a:pt x="120423" y="318272"/>
                      <a:pt x="160764" y="319392"/>
                      <a:pt x="178693" y="322754"/>
                    </a:cubicBezTo>
                    <a:cubicBezTo>
                      <a:pt x="196622" y="326116"/>
                      <a:pt x="199984" y="338442"/>
                      <a:pt x="205587" y="329477"/>
                    </a:cubicBezTo>
                    <a:cubicBezTo>
                      <a:pt x="211190" y="320512"/>
                      <a:pt x="211190" y="282412"/>
                      <a:pt x="212311" y="268965"/>
                    </a:cubicBezTo>
                    <a:cubicBezTo>
                      <a:pt x="213432" y="255518"/>
                      <a:pt x="206708" y="255518"/>
                      <a:pt x="212311" y="248795"/>
                    </a:cubicBezTo>
                    <a:cubicBezTo>
                      <a:pt x="217914" y="242072"/>
                      <a:pt x="241446" y="236468"/>
                      <a:pt x="245928" y="228624"/>
                    </a:cubicBezTo>
                    <a:cubicBezTo>
                      <a:pt x="250410" y="220780"/>
                      <a:pt x="245928" y="210695"/>
                      <a:pt x="239205" y="201730"/>
                    </a:cubicBezTo>
                    <a:cubicBezTo>
                      <a:pt x="232482" y="192765"/>
                      <a:pt x="211190" y="188283"/>
                      <a:pt x="205587" y="174836"/>
                    </a:cubicBezTo>
                    <a:cubicBezTo>
                      <a:pt x="199984" y="161389"/>
                      <a:pt x="204466" y="128892"/>
                      <a:pt x="205587" y="121048"/>
                    </a:cubicBezTo>
                    <a:cubicBezTo>
                      <a:pt x="206708" y="113204"/>
                      <a:pt x="205588" y="128892"/>
                      <a:pt x="212311" y="127771"/>
                    </a:cubicBezTo>
                    <a:cubicBezTo>
                      <a:pt x="219035" y="126650"/>
                      <a:pt x="236963" y="116565"/>
                      <a:pt x="245928" y="114324"/>
                    </a:cubicBezTo>
                    <a:cubicBezTo>
                      <a:pt x="254893" y="112083"/>
                      <a:pt x="254893" y="116565"/>
                      <a:pt x="266099" y="114324"/>
                    </a:cubicBezTo>
                    <a:cubicBezTo>
                      <a:pt x="277305" y="112083"/>
                      <a:pt x="300837" y="105359"/>
                      <a:pt x="313163" y="100877"/>
                    </a:cubicBezTo>
                    <a:cubicBezTo>
                      <a:pt x="325489" y="96395"/>
                      <a:pt x="344540" y="90792"/>
                      <a:pt x="340058" y="87430"/>
                    </a:cubicBezTo>
                    <a:cubicBezTo>
                      <a:pt x="335576" y="84068"/>
                      <a:pt x="286269" y="80707"/>
                      <a:pt x="286269" y="80707"/>
                    </a:cubicBezTo>
                    <a:cubicBezTo>
                      <a:pt x="267219" y="78466"/>
                      <a:pt x="243687" y="78465"/>
                      <a:pt x="225758" y="73983"/>
                    </a:cubicBezTo>
                    <a:cubicBezTo>
                      <a:pt x="207829" y="69501"/>
                      <a:pt x="195502" y="63898"/>
                      <a:pt x="178693" y="53813"/>
                    </a:cubicBezTo>
                    <a:cubicBezTo>
                      <a:pt x="161884" y="43728"/>
                      <a:pt x="139473" y="1145"/>
                      <a:pt x="124905" y="24"/>
                    </a:cubicBezTo>
                    <a:close/>
                  </a:path>
                </a:pathLst>
              </a:custGeom>
              <a:pattFill prst="dkUpDiag">
                <a:fgClr>
                  <a:srgbClr val="76D6FF"/>
                </a:fgClr>
                <a:bgClr>
                  <a:schemeClr val="bg1"/>
                </a:bgClr>
              </a:patt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glow rad="63500">
                  <a:schemeClr val="bg1"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120000">
                <a:off x="3677325" y="2168070"/>
                <a:ext cx="651863" cy="361935"/>
              </a:xfrm>
              <a:custGeom>
                <a:avLst/>
                <a:gdLst>
                  <a:gd name="connsiteX0" fmla="*/ 27529 w 753262"/>
                  <a:gd name="connsiteY0" fmla="*/ 0 h 393908"/>
                  <a:gd name="connsiteX1" fmla="*/ 27529 w 753262"/>
                  <a:gd name="connsiteY1" fmla="*/ 73152 h 393908"/>
                  <a:gd name="connsiteX2" fmla="*/ 97 w 753262"/>
                  <a:gd name="connsiteY2" fmla="*/ 109728 h 393908"/>
                  <a:gd name="connsiteX3" fmla="*/ 18385 w 753262"/>
                  <a:gd name="connsiteY3" fmla="*/ 173736 h 393908"/>
                  <a:gd name="connsiteX4" fmla="*/ 18385 w 753262"/>
                  <a:gd name="connsiteY4" fmla="*/ 237744 h 393908"/>
                  <a:gd name="connsiteX5" fmla="*/ 73249 w 753262"/>
                  <a:gd name="connsiteY5" fmla="*/ 274320 h 393908"/>
                  <a:gd name="connsiteX6" fmla="*/ 109825 w 753262"/>
                  <a:gd name="connsiteY6" fmla="*/ 310896 h 393908"/>
                  <a:gd name="connsiteX7" fmla="*/ 137257 w 753262"/>
                  <a:gd name="connsiteY7" fmla="*/ 365760 h 393908"/>
                  <a:gd name="connsiteX8" fmla="*/ 173833 w 753262"/>
                  <a:gd name="connsiteY8" fmla="*/ 393192 h 393908"/>
                  <a:gd name="connsiteX9" fmla="*/ 210409 w 753262"/>
                  <a:gd name="connsiteY9" fmla="*/ 338328 h 393908"/>
                  <a:gd name="connsiteX10" fmla="*/ 265273 w 753262"/>
                  <a:gd name="connsiteY10" fmla="*/ 283464 h 393908"/>
                  <a:gd name="connsiteX11" fmla="*/ 338425 w 753262"/>
                  <a:gd name="connsiteY11" fmla="*/ 347472 h 393908"/>
                  <a:gd name="connsiteX12" fmla="*/ 411577 w 753262"/>
                  <a:gd name="connsiteY12" fmla="*/ 365760 h 393908"/>
                  <a:gd name="connsiteX13" fmla="*/ 448153 w 753262"/>
                  <a:gd name="connsiteY13" fmla="*/ 365760 h 393908"/>
                  <a:gd name="connsiteX14" fmla="*/ 484729 w 753262"/>
                  <a:gd name="connsiteY14" fmla="*/ 365760 h 393908"/>
                  <a:gd name="connsiteX15" fmla="*/ 512161 w 753262"/>
                  <a:gd name="connsiteY15" fmla="*/ 310896 h 393908"/>
                  <a:gd name="connsiteX16" fmla="*/ 594457 w 753262"/>
                  <a:gd name="connsiteY16" fmla="*/ 265176 h 393908"/>
                  <a:gd name="connsiteX17" fmla="*/ 676753 w 753262"/>
                  <a:gd name="connsiteY17" fmla="*/ 274320 h 393908"/>
                  <a:gd name="connsiteX18" fmla="*/ 749905 w 753262"/>
                  <a:gd name="connsiteY18" fmla="*/ 219456 h 393908"/>
                  <a:gd name="connsiteX19" fmla="*/ 731617 w 753262"/>
                  <a:gd name="connsiteY19" fmla="*/ 155448 h 393908"/>
                  <a:gd name="connsiteX20" fmla="*/ 649321 w 753262"/>
                  <a:gd name="connsiteY20" fmla="*/ 128016 h 393908"/>
                  <a:gd name="connsiteX21" fmla="*/ 631033 w 753262"/>
                  <a:gd name="connsiteY21" fmla="*/ 91440 h 393908"/>
                  <a:gd name="connsiteX22" fmla="*/ 585313 w 753262"/>
                  <a:gd name="connsiteY22" fmla="*/ 109728 h 393908"/>
                  <a:gd name="connsiteX23" fmla="*/ 521305 w 753262"/>
                  <a:gd name="connsiteY23" fmla="*/ 118872 h 393908"/>
                  <a:gd name="connsiteX24" fmla="*/ 466441 w 753262"/>
                  <a:gd name="connsiteY24" fmla="*/ 164592 h 393908"/>
                  <a:gd name="connsiteX25" fmla="*/ 375001 w 753262"/>
                  <a:gd name="connsiteY25" fmla="*/ 164592 h 393908"/>
                  <a:gd name="connsiteX26" fmla="*/ 347569 w 753262"/>
                  <a:gd name="connsiteY26" fmla="*/ 109728 h 393908"/>
                  <a:gd name="connsiteX27" fmla="*/ 292705 w 753262"/>
                  <a:gd name="connsiteY27" fmla="*/ 128016 h 393908"/>
                  <a:gd name="connsiteX28" fmla="*/ 237841 w 753262"/>
                  <a:gd name="connsiteY28" fmla="*/ 128016 h 393908"/>
                  <a:gd name="connsiteX29" fmla="*/ 210409 w 753262"/>
                  <a:gd name="connsiteY29" fmla="*/ 91440 h 393908"/>
                  <a:gd name="connsiteX30" fmla="*/ 128113 w 753262"/>
                  <a:gd name="connsiteY30" fmla="*/ 109728 h 393908"/>
                  <a:gd name="connsiteX31" fmla="*/ 91537 w 753262"/>
                  <a:gd name="connsiteY31" fmla="*/ 73152 h 393908"/>
                  <a:gd name="connsiteX32" fmla="*/ 27529 w 753262"/>
                  <a:gd name="connsiteY32" fmla="*/ 0 h 39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53262" h="393908">
                    <a:moveTo>
                      <a:pt x="27529" y="0"/>
                    </a:moveTo>
                    <a:cubicBezTo>
                      <a:pt x="16861" y="0"/>
                      <a:pt x="32101" y="54864"/>
                      <a:pt x="27529" y="73152"/>
                    </a:cubicBezTo>
                    <a:cubicBezTo>
                      <a:pt x="22957" y="91440"/>
                      <a:pt x="1621" y="92964"/>
                      <a:pt x="97" y="109728"/>
                    </a:cubicBezTo>
                    <a:cubicBezTo>
                      <a:pt x="-1427" y="126492"/>
                      <a:pt x="15337" y="152400"/>
                      <a:pt x="18385" y="173736"/>
                    </a:cubicBezTo>
                    <a:cubicBezTo>
                      <a:pt x="21433" y="195072"/>
                      <a:pt x="9241" y="220980"/>
                      <a:pt x="18385" y="237744"/>
                    </a:cubicBezTo>
                    <a:cubicBezTo>
                      <a:pt x="27529" y="254508"/>
                      <a:pt x="58009" y="262128"/>
                      <a:pt x="73249" y="274320"/>
                    </a:cubicBezTo>
                    <a:cubicBezTo>
                      <a:pt x="88489" y="286512"/>
                      <a:pt x="99157" y="295656"/>
                      <a:pt x="109825" y="310896"/>
                    </a:cubicBezTo>
                    <a:cubicBezTo>
                      <a:pt x="120493" y="326136"/>
                      <a:pt x="126589" y="352044"/>
                      <a:pt x="137257" y="365760"/>
                    </a:cubicBezTo>
                    <a:cubicBezTo>
                      <a:pt x="147925" y="379476"/>
                      <a:pt x="161641" y="397764"/>
                      <a:pt x="173833" y="393192"/>
                    </a:cubicBezTo>
                    <a:cubicBezTo>
                      <a:pt x="186025" y="388620"/>
                      <a:pt x="195169" y="356616"/>
                      <a:pt x="210409" y="338328"/>
                    </a:cubicBezTo>
                    <a:cubicBezTo>
                      <a:pt x="225649" y="320040"/>
                      <a:pt x="243937" y="281940"/>
                      <a:pt x="265273" y="283464"/>
                    </a:cubicBezTo>
                    <a:cubicBezTo>
                      <a:pt x="286609" y="284988"/>
                      <a:pt x="314041" y="333756"/>
                      <a:pt x="338425" y="347472"/>
                    </a:cubicBezTo>
                    <a:cubicBezTo>
                      <a:pt x="362809" y="361188"/>
                      <a:pt x="393289" y="362712"/>
                      <a:pt x="411577" y="365760"/>
                    </a:cubicBezTo>
                    <a:cubicBezTo>
                      <a:pt x="429865" y="368808"/>
                      <a:pt x="448153" y="365760"/>
                      <a:pt x="448153" y="365760"/>
                    </a:cubicBezTo>
                    <a:cubicBezTo>
                      <a:pt x="460345" y="365760"/>
                      <a:pt x="474061" y="374904"/>
                      <a:pt x="484729" y="365760"/>
                    </a:cubicBezTo>
                    <a:cubicBezTo>
                      <a:pt x="495397" y="356616"/>
                      <a:pt x="493873" y="327660"/>
                      <a:pt x="512161" y="310896"/>
                    </a:cubicBezTo>
                    <a:cubicBezTo>
                      <a:pt x="530449" y="294132"/>
                      <a:pt x="567025" y="271272"/>
                      <a:pt x="594457" y="265176"/>
                    </a:cubicBezTo>
                    <a:cubicBezTo>
                      <a:pt x="621889" y="259080"/>
                      <a:pt x="650845" y="281940"/>
                      <a:pt x="676753" y="274320"/>
                    </a:cubicBezTo>
                    <a:cubicBezTo>
                      <a:pt x="702661" y="266700"/>
                      <a:pt x="740761" y="239268"/>
                      <a:pt x="749905" y="219456"/>
                    </a:cubicBezTo>
                    <a:cubicBezTo>
                      <a:pt x="759049" y="199644"/>
                      <a:pt x="748381" y="170688"/>
                      <a:pt x="731617" y="155448"/>
                    </a:cubicBezTo>
                    <a:cubicBezTo>
                      <a:pt x="714853" y="140208"/>
                      <a:pt x="666085" y="138684"/>
                      <a:pt x="649321" y="128016"/>
                    </a:cubicBezTo>
                    <a:cubicBezTo>
                      <a:pt x="632557" y="117348"/>
                      <a:pt x="641701" y="94488"/>
                      <a:pt x="631033" y="91440"/>
                    </a:cubicBezTo>
                    <a:cubicBezTo>
                      <a:pt x="620365" y="88392"/>
                      <a:pt x="603601" y="105156"/>
                      <a:pt x="585313" y="109728"/>
                    </a:cubicBezTo>
                    <a:cubicBezTo>
                      <a:pt x="567025" y="114300"/>
                      <a:pt x="541117" y="109728"/>
                      <a:pt x="521305" y="118872"/>
                    </a:cubicBezTo>
                    <a:cubicBezTo>
                      <a:pt x="501493" y="128016"/>
                      <a:pt x="490825" y="156972"/>
                      <a:pt x="466441" y="164592"/>
                    </a:cubicBezTo>
                    <a:cubicBezTo>
                      <a:pt x="442057" y="172212"/>
                      <a:pt x="394813" y="173736"/>
                      <a:pt x="375001" y="164592"/>
                    </a:cubicBezTo>
                    <a:cubicBezTo>
                      <a:pt x="355189" y="155448"/>
                      <a:pt x="361285" y="115824"/>
                      <a:pt x="347569" y="109728"/>
                    </a:cubicBezTo>
                    <a:cubicBezTo>
                      <a:pt x="333853" y="103632"/>
                      <a:pt x="310993" y="124968"/>
                      <a:pt x="292705" y="128016"/>
                    </a:cubicBezTo>
                    <a:cubicBezTo>
                      <a:pt x="274417" y="131064"/>
                      <a:pt x="251557" y="134112"/>
                      <a:pt x="237841" y="128016"/>
                    </a:cubicBezTo>
                    <a:cubicBezTo>
                      <a:pt x="224125" y="121920"/>
                      <a:pt x="228697" y="94488"/>
                      <a:pt x="210409" y="91440"/>
                    </a:cubicBezTo>
                    <a:cubicBezTo>
                      <a:pt x="192121" y="88392"/>
                      <a:pt x="147925" y="112776"/>
                      <a:pt x="128113" y="109728"/>
                    </a:cubicBezTo>
                    <a:cubicBezTo>
                      <a:pt x="108301" y="106680"/>
                      <a:pt x="103729" y="88392"/>
                      <a:pt x="91537" y="73152"/>
                    </a:cubicBezTo>
                    <a:cubicBezTo>
                      <a:pt x="79345" y="57912"/>
                      <a:pt x="38197" y="0"/>
                      <a:pt x="27529" y="0"/>
                    </a:cubicBezTo>
                    <a:close/>
                  </a:path>
                </a:pathLst>
              </a:custGeom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glow rad="63500">
                  <a:schemeClr val="bg1"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" name="Прямоугольник с одним вырезанным углом 14"/>
          <p:cNvSpPr/>
          <p:nvPr/>
        </p:nvSpPr>
        <p:spPr>
          <a:xfrm>
            <a:off x="7953426" y="75573"/>
            <a:ext cx="4112251" cy="3379988"/>
          </a:xfrm>
          <a:prstGeom prst="snip1Rect">
            <a:avLst/>
          </a:prstGeom>
          <a:pattFill prst="dkDnDiag">
            <a:fgClr>
              <a:srgbClr val="FFC000"/>
            </a:fgClr>
            <a:bgClr>
              <a:schemeClr val="bg1"/>
            </a:bgClr>
          </a:patt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953426" y="3510627"/>
            <a:ext cx="4074409" cy="2592000"/>
          </a:xfrm>
          <a:prstGeom prst="rect">
            <a:avLst/>
          </a:prstGeom>
          <a:pattFill prst="ltUpDiag">
            <a:fgClr>
              <a:srgbClr val="55C5F2"/>
            </a:fgClr>
            <a:bgClr>
              <a:schemeClr val="bg1"/>
            </a:bgClr>
          </a:patt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0" name="Прямоугольник 199"/>
          <p:cNvSpPr/>
          <p:nvPr/>
        </p:nvSpPr>
        <p:spPr>
          <a:xfrm>
            <a:off x="7953426" y="6148979"/>
            <a:ext cx="4078767" cy="612259"/>
          </a:xfrm>
          <a:prstGeom prst="rect">
            <a:avLst/>
          </a:prstGeom>
          <a:pattFill prst="dkDn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158670" y="2928233"/>
            <a:ext cx="972000" cy="972000"/>
          </a:xfrm>
          <a:prstGeom prst="ellipse">
            <a:avLst/>
          </a:prstGeom>
          <a:solidFill>
            <a:schemeClr val="bg1">
              <a:lumMod val="95000"/>
              <a:alpha val="25000"/>
            </a:schemeClr>
          </a:solidFill>
          <a:ln>
            <a:solidFill>
              <a:srgbClr val="FF2F9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557172" y="2087634"/>
            <a:ext cx="103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63%</a:t>
            </a:r>
            <a:endParaRPr lang="ru-RU" b="1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5502910" y="2948462"/>
            <a:ext cx="1835402" cy="1803306"/>
          </a:xfrm>
          <a:prstGeom prst="ellipse">
            <a:avLst/>
          </a:prstGeom>
          <a:solidFill>
            <a:schemeClr val="bg1">
              <a:lumMod val="95000"/>
              <a:alpha val="13000"/>
            </a:schemeClr>
          </a:solidFill>
          <a:ln w="19050">
            <a:solidFill>
              <a:srgbClr val="FF2F9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3644669" y="2473397"/>
            <a:ext cx="2764278" cy="420644"/>
            <a:chOff x="3644669" y="2473397"/>
            <a:chExt cx="2764278" cy="420644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3644669" y="2473397"/>
              <a:ext cx="828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3644670" y="2473398"/>
              <a:ext cx="0" cy="41230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5760010" y="2498041"/>
              <a:ext cx="648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 flipH="1">
              <a:off x="6399805" y="2498041"/>
              <a:ext cx="9142" cy="39600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5943207" y="2092101"/>
            <a:ext cx="103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1</a:t>
            </a:r>
            <a:r>
              <a:rPr lang="ru-RU" b="1" dirty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5</a:t>
            </a:r>
            <a:r>
              <a:rPr lang="ru-RU" b="1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%</a:t>
            </a:r>
            <a:endParaRPr lang="ru-RU" b="1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75163" y="3742941"/>
            <a:ext cx="1288959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20"/>
              </a:lnSpc>
              <a:spcAft>
                <a:spcPts val="600"/>
              </a:spcAft>
            </a:pPr>
            <a:r>
              <a:rPr lang="ru-RU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Регион </a:t>
            </a:r>
            <a:r>
              <a:rPr lang="en-US" sz="2000" b="1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II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006627" y="3289062"/>
            <a:ext cx="1288959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20"/>
              </a:lnSpc>
              <a:spcAft>
                <a:spcPts val="600"/>
              </a:spcAft>
            </a:pPr>
            <a:r>
              <a:rPr lang="ru-RU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Регион </a:t>
            </a:r>
            <a:r>
              <a:rPr lang="en-US" sz="2000" b="1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I</a:t>
            </a:r>
          </a:p>
        </p:txBody>
      </p:sp>
      <p:sp>
        <p:nvSpPr>
          <p:cNvPr id="81" name="Овал 80"/>
          <p:cNvSpPr/>
          <p:nvPr/>
        </p:nvSpPr>
        <p:spPr>
          <a:xfrm>
            <a:off x="4313393" y="3335115"/>
            <a:ext cx="1013380" cy="995659"/>
          </a:xfrm>
          <a:prstGeom prst="ellipse">
            <a:avLst/>
          </a:prstGeom>
          <a:solidFill>
            <a:schemeClr val="bg1">
              <a:lumMod val="95000"/>
              <a:alpha val="13000"/>
            </a:schemeClr>
          </a:solidFill>
          <a:ln w="19050">
            <a:solidFill>
              <a:srgbClr val="FF2F9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4159288" y="3760490"/>
            <a:ext cx="1288959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20"/>
              </a:lnSpc>
              <a:spcAft>
                <a:spcPts val="600"/>
              </a:spcAft>
            </a:pPr>
            <a:r>
              <a:rPr lang="ru-RU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Регион </a:t>
            </a:r>
            <a:r>
              <a:rPr lang="en-US" sz="2000" b="1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III</a:t>
            </a: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V="1">
            <a:off x="4331059" y="2780226"/>
            <a:ext cx="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4342264" y="2787001"/>
            <a:ext cx="0" cy="71001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948440" y="2522131"/>
            <a:ext cx="47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5</a:t>
            </a:r>
            <a:r>
              <a:rPr lang="ru-RU" b="1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%</a:t>
            </a:r>
            <a:endParaRPr lang="ru-RU" b="1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32" name="Прямоугольник 231"/>
          <p:cNvSpPr/>
          <p:nvPr/>
        </p:nvSpPr>
        <p:spPr>
          <a:xfrm>
            <a:off x="276447" y="1391470"/>
            <a:ext cx="2210360" cy="5364000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TextBox 185"/>
          <p:cNvSpPr txBox="1"/>
          <p:nvPr/>
        </p:nvSpPr>
        <p:spPr>
          <a:xfrm>
            <a:off x="282855" y="1477481"/>
            <a:ext cx="234933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ru-RU" sz="2200" b="1" spc="-16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Основные торговые партнёры </a:t>
            </a:r>
            <a:r>
              <a:rPr lang="ru-RU" spc="-16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(экспорт):</a:t>
            </a:r>
          </a:p>
        </p:txBody>
      </p:sp>
      <p:sp>
        <p:nvSpPr>
          <p:cNvPr id="195" name="TextBox 194"/>
          <p:cNvSpPr txBox="1"/>
          <p:nvPr/>
        </p:nvSpPr>
        <p:spPr>
          <a:xfrm rot="16200000">
            <a:off x="-377008" y="2417738"/>
            <a:ext cx="230767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20"/>
              </a:lnSpc>
              <a:spcAft>
                <a:spcPts val="600"/>
              </a:spcAft>
            </a:pPr>
            <a:r>
              <a:rPr lang="ru-RU" sz="2000" b="1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2016  </a:t>
            </a:r>
            <a:r>
              <a:rPr lang="ru-RU" sz="2000" spc="-100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(9 мес.)</a:t>
            </a:r>
          </a:p>
          <a:p>
            <a:pPr algn="ctr">
              <a:lnSpc>
                <a:spcPts val="1320"/>
              </a:lnSpc>
            </a:pPr>
            <a:endParaRPr lang="en-US" sz="2000" b="1" spc="-100" dirty="0" smtClean="0">
              <a:solidFill>
                <a:srgbClr val="FF2F9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ts val="1320"/>
              </a:lnSpc>
            </a:pPr>
            <a:r>
              <a:rPr lang="en-US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ru-RU" sz="2000" b="1" spc="-1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780758" y="2139391"/>
            <a:ext cx="1909782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20"/>
              </a:lnSpc>
              <a:spcAft>
                <a:spcPts val="600"/>
              </a:spcAft>
            </a:pPr>
            <a:r>
              <a:rPr lang="ru-RU" sz="1600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Нидерланды </a:t>
            </a:r>
            <a:r>
              <a:rPr lang="ru-RU" sz="1400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(32,1%),</a:t>
            </a:r>
          </a:p>
          <a:p>
            <a:pPr>
              <a:lnSpc>
                <a:spcPts val="1220"/>
              </a:lnSpc>
              <a:spcAft>
                <a:spcPts val="600"/>
              </a:spcAft>
            </a:pPr>
            <a:r>
              <a:rPr lang="ru-RU" sz="1600" spc="-100" dirty="0" err="1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Великобрит</a:t>
            </a:r>
            <a:r>
              <a:rPr lang="ru-RU" sz="1600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. </a:t>
            </a:r>
            <a:r>
              <a:rPr lang="ru-RU" sz="1400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(11,3%),</a:t>
            </a:r>
          </a:p>
          <a:p>
            <a:pPr>
              <a:lnSpc>
                <a:spcPts val="1220"/>
              </a:lnSpc>
              <a:spcAft>
                <a:spcPts val="600"/>
              </a:spcAft>
            </a:pPr>
            <a:r>
              <a:rPr lang="ru-RU" sz="1600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Бельгия </a:t>
            </a:r>
            <a:r>
              <a:rPr lang="ru-RU" sz="1400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(7,9%),</a:t>
            </a:r>
          </a:p>
          <a:p>
            <a:pPr>
              <a:lnSpc>
                <a:spcPts val="1220"/>
              </a:lnSpc>
              <a:spcAft>
                <a:spcPts val="600"/>
              </a:spcAft>
            </a:pPr>
            <a:r>
              <a:rPr lang="ru-RU" sz="1600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Франция </a:t>
            </a:r>
            <a:r>
              <a:rPr lang="ru-RU" sz="1400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(6,3%),</a:t>
            </a:r>
          </a:p>
          <a:p>
            <a:pPr>
              <a:lnSpc>
                <a:spcPts val="1220"/>
              </a:lnSpc>
              <a:spcAft>
                <a:spcPts val="600"/>
              </a:spcAft>
            </a:pPr>
            <a:r>
              <a:rPr lang="ru-RU" sz="1600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Турция </a:t>
            </a:r>
            <a:r>
              <a:rPr lang="ru-RU" sz="1400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(6,2%),</a:t>
            </a:r>
          </a:p>
          <a:p>
            <a:pPr>
              <a:lnSpc>
                <a:spcPts val="1220"/>
              </a:lnSpc>
              <a:spcAft>
                <a:spcPts val="600"/>
              </a:spcAft>
            </a:pPr>
            <a:r>
              <a:rPr lang="ru-RU" sz="1600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Германия </a:t>
            </a:r>
            <a:r>
              <a:rPr lang="ru-RU" sz="1400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(5,3%)</a:t>
            </a:r>
          </a:p>
          <a:p>
            <a:pPr>
              <a:lnSpc>
                <a:spcPts val="1320"/>
              </a:lnSpc>
              <a:spcAft>
                <a:spcPts val="600"/>
              </a:spcAft>
            </a:pPr>
            <a:endParaRPr lang="ru-RU" sz="1600" spc="-100" dirty="0" smtClean="0">
              <a:solidFill>
                <a:srgbClr val="FF2F9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>
              <a:lnSpc>
                <a:spcPts val="1320"/>
              </a:lnSpc>
              <a:spcAft>
                <a:spcPts val="600"/>
              </a:spcAft>
            </a:pPr>
            <a:r>
              <a:rPr lang="ru-RU" sz="1600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</a:p>
          <a:p>
            <a:pPr algn="ctr">
              <a:lnSpc>
                <a:spcPts val="1320"/>
              </a:lnSpc>
            </a:pPr>
            <a:endParaRPr lang="en-US" sz="1600" spc="-100" dirty="0" smtClean="0">
              <a:solidFill>
                <a:srgbClr val="FF2F9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ts val="1320"/>
              </a:lnSpc>
            </a:pPr>
            <a:r>
              <a:rPr lang="en-US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ru-RU" sz="2000" b="1" spc="-1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234" name="Прямая соединительная линия 233"/>
          <p:cNvCxnSpPr/>
          <p:nvPr/>
        </p:nvCxnSpPr>
        <p:spPr>
          <a:xfrm>
            <a:off x="335157" y="1999628"/>
            <a:ext cx="20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335157" y="3556655"/>
            <a:ext cx="20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 rot="16200000">
            <a:off x="-372725" y="4034591"/>
            <a:ext cx="230767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20"/>
              </a:lnSpc>
              <a:spcAft>
                <a:spcPts val="600"/>
              </a:spcAft>
            </a:pPr>
            <a:r>
              <a:rPr lang="ru-RU" sz="2000" b="1" spc="-10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2015 </a:t>
            </a:r>
            <a:endParaRPr lang="ru-RU" sz="2000" b="1" spc="-100" dirty="0" smtClean="0">
              <a:solidFill>
                <a:srgbClr val="0070C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>
              <a:lnSpc>
                <a:spcPts val="1320"/>
              </a:lnSpc>
            </a:pPr>
            <a:endParaRPr lang="en-US" sz="2000" b="1" spc="-100" dirty="0" smtClean="0">
              <a:solidFill>
                <a:srgbClr val="FF2F9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ts val="1320"/>
              </a:lnSpc>
            </a:pPr>
            <a:r>
              <a:rPr lang="en-US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ru-RU" sz="2000" b="1" spc="-1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793512" y="3654889"/>
            <a:ext cx="1521860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20"/>
              </a:lnSpc>
              <a:spcAft>
                <a:spcPts val="600"/>
              </a:spcAft>
            </a:pPr>
            <a:r>
              <a:rPr lang="ru-RU" sz="1600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Нидерланды </a:t>
            </a:r>
            <a:r>
              <a:rPr lang="ru-RU" sz="1400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(41%),</a:t>
            </a:r>
          </a:p>
          <a:p>
            <a:pPr>
              <a:lnSpc>
                <a:spcPts val="1220"/>
              </a:lnSpc>
              <a:spcAft>
                <a:spcPts val="600"/>
              </a:spcAft>
            </a:pPr>
            <a:r>
              <a:rPr lang="ru-RU" sz="1600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Бельгия </a:t>
            </a:r>
            <a:r>
              <a:rPr lang="ru-RU" sz="1400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(10%),</a:t>
            </a:r>
          </a:p>
          <a:p>
            <a:pPr>
              <a:lnSpc>
                <a:spcPts val="1220"/>
              </a:lnSpc>
              <a:spcAft>
                <a:spcPts val="600"/>
              </a:spcAft>
            </a:pPr>
            <a:r>
              <a:rPr lang="ru-RU" sz="1600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Турция </a:t>
            </a:r>
            <a:r>
              <a:rPr lang="ru-RU" sz="1400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(8,7),</a:t>
            </a:r>
          </a:p>
          <a:p>
            <a:pPr>
              <a:lnSpc>
                <a:spcPts val="1220"/>
              </a:lnSpc>
              <a:spcAft>
                <a:spcPts val="600"/>
              </a:spcAft>
            </a:pPr>
            <a:r>
              <a:rPr lang="ru-RU" sz="1600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Германия </a:t>
            </a:r>
            <a:r>
              <a:rPr lang="ru-RU" sz="1400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(7,5%),</a:t>
            </a:r>
          </a:p>
          <a:p>
            <a:pPr>
              <a:lnSpc>
                <a:spcPts val="1220"/>
              </a:lnSpc>
              <a:spcAft>
                <a:spcPts val="600"/>
              </a:spcAft>
            </a:pPr>
            <a:r>
              <a:rPr lang="ru-RU" sz="1600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Финляндия </a:t>
            </a:r>
            <a:r>
              <a:rPr lang="ru-RU" sz="1400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(6,3%),</a:t>
            </a:r>
          </a:p>
          <a:p>
            <a:pPr>
              <a:lnSpc>
                <a:spcPts val="1220"/>
              </a:lnSpc>
              <a:spcAft>
                <a:spcPts val="600"/>
              </a:spcAft>
            </a:pPr>
            <a:r>
              <a:rPr lang="ru-RU" sz="1600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Узбекистан </a:t>
            </a:r>
            <a:r>
              <a:rPr lang="ru-RU" sz="1400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(5,4),</a:t>
            </a:r>
          </a:p>
          <a:p>
            <a:pPr>
              <a:lnSpc>
                <a:spcPts val="1220"/>
              </a:lnSpc>
              <a:spcAft>
                <a:spcPts val="600"/>
              </a:spcAft>
            </a:pPr>
            <a:r>
              <a:rPr lang="ru-RU" sz="1600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Китай </a:t>
            </a:r>
            <a:r>
              <a:rPr lang="ru-RU" sz="1400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(4,4)</a:t>
            </a:r>
          </a:p>
          <a:p>
            <a:pPr algn="ctr">
              <a:lnSpc>
                <a:spcPts val="1320"/>
              </a:lnSpc>
              <a:spcAft>
                <a:spcPts val="600"/>
              </a:spcAft>
            </a:pPr>
            <a:r>
              <a:rPr lang="ru-RU" sz="1600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</a:p>
          <a:p>
            <a:pPr algn="ctr">
              <a:lnSpc>
                <a:spcPts val="1320"/>
              </a:lnSpc>
            </a:pPr>
            <a:endParaRPr lang="en-US" sz="1600" spc="-100" dirty="0" smtClean="0">
              <a:solidFill>
                <a:srgbClr val="FF2F9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ts val="1320"/>
              </a:lnSpc>
            </a:pPr>
            <a:r>
              <a:rPr lang="en-US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ru-RU" sz="2000" b="1" spc="-1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335157" y="5284700"/>
            <a:ext cx="20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778945" y="5372519"/>
            <a:ext cx="1677699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20"/>
              </a:lnSpc>
              <a:spcAft>
                <a:spcPts val="600"/>
              </a:spcAft>
            </a:pPr>
            <a:r>
              <a:rPr lang="ru-RU" sz="1600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Нидерланды </a:t>
            </a:r>
            <a:r>
              <a:rPr lang="ru-RU" sz="1400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(30,8%),</a:t>
            </a:r>
          </a:p>
          <a:p>
            <a:pPr>
              <a:lnSpc>
                <a:spcPts val="1220"/>
              </a:lnSpc>
              <a:spcAft>
                <a:spcPts val="600"/>
              </a:spcAft>
            </a:pPr>
            <a:r>
              <a:rPr lang="ru-RU" sz="1600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Турция </a:t>
            </a:r>
            <a:r>
              <a:rPr lang="ru-RU" sz="1400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(15,2),</a:t>
            </a:r>
          </a:p>
          <a:p>
            <a:pPr>
              <a:lnSpc>
                <a:spcPts val="1220"/>
              </a:lnSpc>
              <a:spcAft>
                <a:spcPts val="600"/>
              </a:spcAft>
            </a:pPr>
            <a:r>
              <a:rPr lang="ru-RU" sz="1600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Финляндия </a:t>
            </a:r>
            <a:r>
              <a:rPr lang="ru-RU" sz="1400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(13,3%),</a:t>
            </a:r>
          </a:p>
          <a:p>
            <a:pPr>
              <a:lnSpc>
                <a:spcPts val="1220"/>
              </a:lnSpc>
              <a:spcAft>
                <a:spcPts val="600"/>
              </a:spcAft>
            </a:pPr>
            <a:r>
              <a:rPr lang="ru-RU" sz="1600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Испания </a:t>
            </a:r>
            <a:r>
              <a:rPr lang="ru-RU" sz="1400" spc="-100" dirty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(7,9</a:t>
            </a:r>
            <a:r>
              <a:rPr lang="ru-RU" sz="1400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),</a:t>
            </a:r>
          </a:p>
          <a:p>
            <a:pPr>
              <a:lnSpc>
                <a:spcPts val="1220"/>
              </a:lnSpc>
              <a:spcAft>
                <a:spcPts val="600"/>
              </a:spcAft>
            </a:pPr>
            <a:r>
              <a:rPr lang="ru-RU" sz="1600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Венгрия</a:t>
            </a:r>
            <a:r>
              <a:rPr lang="ru-RU" sz="1600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ru-RU" sz="1400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(6,3),</a:t>
            </a:r>
            <a:endParaRPr lang="ru-RU" sz="1400" spc="-100" dirty="0" smtClean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ts val="1220"/>
              </a:lnSpc>
              <a:spcAft>
                <a:spcPts val="600"/>
              </a:spcAft>
            </a:pPr>
            <a:r>
              <a:rPr lang="ru-RU" sz="1600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Китай </a:t>
            </a:r>
            <a:r>
              <a:rPr lang="ru-RU" sz="1400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(4,9),</a:t>
            </a:r>
          </a:p>
          <a:p>
            <a:pPr>
              <a:lnSpc>
                <a:spcPts val="1320"/>
              </a:lnSpc>
              <a:spcAft>
                <a:spcPts val="600"/>
              </a:spcAft>
            </a:pPr>
            <a:endParaRPr lang="ru-RU" sz="1600" spc="-100" dirty="0" smtClean="0">
              <a:solidFill>
                <a:srgbClr val="FF2F9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>
              <a:lnSpc>
                <a:spcPts val="1320"/>
              </a:lnSpc>
              <a:spcAft>
                <a:spcPts val="600"/>
              </a:spcAft>
            </a:pPr>
            <a:r>
              <a:rPr lang="ru-RU" sz="1600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</a:p>
          <a:p>
            <a:pPr algn="ctr">
              <a:lnSpc>
                <a:spcPts val="1320"/>
              </a:lnSpc>
            </a:pPr>
            <a:endParaRPr lang="en-US" sz="1600" spc="-100" dirty="0" smtClean="0">
              <a:solidFill>
                <a:srgbClr val="FF2F9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ts val="1320"/>
              </a:lnSpc>
            </a:pPr>
            <a:r>
              <a:rPr lang="en-US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ru-RU" sz="2000" b="1" spc="-1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 rot="16200000">
            <a:off x="-368442" y="5613242"/>
            <a:ext cx="230767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20"/>
              </a:lnSpc>
              <a:spcAft>
                <a:spcPts val="600"/>
              </a:spcAft>
            </a:pPr>
            <a:r>
              <a:rPr lang="ru-RU" sz="2000" b="1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2014 </a:t>
            </a:r>
            <a:endParaRPr lang="ru-RU" sz="2000" b="1" spc="-100" dirty="0" smtClean="0">
              <a:solidFill>
                <a:srgbClr val="0070C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>
              <a:lnSpc>
                <a:spcPts val="1320"/>
              </a:lnSpc>
            </a:pPr>
            <a:endParaRPr lang="en-US" sz="2000" b="1" spc="-100" dirty="0" smtClean="0">
              <a:solidFill>
                <a:srgbClr val="FF2F9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ts val="1320"/>
              </a:lnSpc>
            </a:pPr>
            <a:r>
              <a:rPr lang="en-US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ru-RU" sz="2000" b="1" spc="-1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238" name="Прямая соединительная линия 237"/>
          <p:cNvCxnSpPr/>
          <p:nvPr/>
        </p:nvCxnSpPr>
        <p:spPr>
          <a:xfrm>
            <a:off x="3644669" y="3978693"/>
            <a:ext cx="0" cy="134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4821587" y="4409289"/>
            <a:ext cx="0" cy="638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6441280" y="4795604"/>
            <a:ext cx="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 стрелкой 244"/>
          <p:cNvCxnSpPr/>
          <p:nvPr/>
        </p:nvCxnSpPr>
        <p:spPr>
          <a:xfrm flipH="1">
            <a:off x="2763447" y="4112712"/>
            <a:ext cx="8755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/>
          <p:cNvSpPr txBox="1"/>
          <p:nvPr/>
        </p:nvSpPr>
        <p:spPr>
          <a:xfrm>
            <a:off x="3891312" y="5094844"/>
            <a:ext cx="202534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ru-RU" sz="1600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Азербайджан</a:t>
            </a:r>
          </a:p>
          <a:p>
            <a:pPr algn="ctr">
              <a:lnSpc>
                <a:spcPts val="1460"/>
              </a:lnSpc>
            </a:pPr>
            <a:r>
              <a:rPr lang="ru-RU" sz="1600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Афганистан</a:t>
            </a:r>
          </a:p>
          <a:p>
            <a:pPr algn="ctr">
              <a:lnSpc>
                <a:spcPts val="1460"/>
              </a:lnSpc>
            </a:pPr>
            <a:r>
              <a:rPr lang="ru-RU" sz="1600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Таджикистан</a:t>
            </a:r>
          </a:p>
          <a:p>
            <a:pPr algn="ctr">
              <a:lnSpc>
                <a:spcPts val="1460"/>
              </a:lnSpc>
            </a:pPr>
            <a:r>
              <a:rPr lang="ru-RU" sz="1600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Ливан</a:t>
            </a:r>
          </a:p>
          <a:p>
            <a:pPr algn="ctr">
              <a:lnSpc>
                <a:spcPts val="1460"/>
              </a:lnSpc>
            </a:pPr>
            <a:r>
              <a:rPr lang="ru-RU" sz="1600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ОАЭ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487158" y="5079955"/>
            <a:ext cx="202534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ru-RU" sz="1600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Китай</a:t>
            </a:r>
          </a:p>
          <a:p>
            <a:pPr algn="ctr">
              <a:lnSpc>
                <a:spcPts val="1460"/>
              </a:lnSpc>
            </a:pPr>
            <a:r>
              <a:rPr lang="ru-RU" sz="1600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Монголия</a:t>
            </a:r>
          </a:p>
          <a:p>
            <a:pPr algn="ctr">
              <a:lnSpc>
                <a:spcPts val="1460"/>
              </a:lnSpc>
            </a:pPr>
            <a:r>
              <a:rPr lang="ru-RU" sz="1600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Япония</a:t>
            </a:r>
          </a:p>
          <a:p>
            <a:pPr algn="ctr">
              <a:lnSpc>
                <a:spcPts val="1460"/>
              </a:lnSpc>
            </a:pPr>
            <a:r>
              <a:rPr lang="ru-RU" sz="1600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Тайланд</a:t>
            </a:r>
          </a:p>
          <a:p>
            <a:pPr algn="ctr">
              <a:lnSpc>
                <a:spcPts val="1460"/>
              </a:lnSpc>
            </a:pPr>
            <a:r>
              <a:rPr lang="ru-RU" sz="1600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Сингапур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425504" y="6395438"/>
            <a:ext cx="482474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Аргентина, Перу, Африка (Уганда, Судан, Мали)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3480784" y="4227804"/>
            <a:ext cx="341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2F92"/>
                </a:solidFill>
              </a:rPr>
              <a:t>*</a:t>
            </a:r>
            <a:endParaRPr lang="ru-RU" sz="2400" b="1" dirty="0">
              <a:solidFill>
                <a:srgbClr val="FF2F92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527443" y="4790552"/>
            <a:ext cx="341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2F92"/>
                </a:solidFill>
              </a:rPr>
              <a:t>*</a:t>
            </a:r>
            <a:endParaRPr lang="ru-RU" sz="2400" b="1" dirty="0">
              <a:solidFill>
                <a:srgbClr val="FF2F92"/>
              </a:solidFill>
            </a:endParaRPr>
          </a:p>
        </p:txBody>
      </p:sp>
      <p:cxnSp>
        <p:nvCxnSpPr>
          <p:cNvPr id="252" name="Прямая соединительная линия 251"/>
          <p:cNvCxnSpPr/>
          <p:nvPr/>
        </p:nvCxnSpPr>
        <p:spPr>
          <a:xfrm>
            <a:off x="3006627" y="4362897"/>
            <a:ext cx="0" cy="19739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2995491" y="4362897"/>
            <a:ext cx="46402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H="1" flipV="1">
            <a:off x="2786386" y="4961862"/>
            <a:ext cx="21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8082816" y="255841"/>
            <a:ext cx="26500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2200" b="1" spc="-19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Экспорт ТО, без округов</a:t>
            </a:r>
            <a:r>
              <a:rPr lang="en-US" sz="2200" b="1" spc="-19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 // </a:t>
            </a:r>
            <a:r>
              <a:rPr lang="ru-RU" sz="2200" b="1" spc="-190" dirty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Ч</a:t>
            </a:r>
            <a:r>
              <a:rPr lang="ru-RU" sz="2200" b="1" spc="-190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исло участников ВЭД </a:t>
            </a:r>
            <a:r>
              <a:rPr lang="en-US" sz="2200" b="1" spc="-190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//</a:t>
            </a:r>
            <a:r>
              <a:rPr lang="ru-RU" sz="2200" b="1" spc="-190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ru-RU" sz="2200" b="1" spc="-19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Доля в экспорте РФ </a:t>
            </a:r>
            <a:endParaRPr lang="ru-RU" sz="2200" spc="-190" dirty="0" smtClean="0">
              <a:solidFill>
                <a:srgbClr val="FF2F9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78" name="Овал 177"/>
          <p:cNvSpPr/>
          <p:nvPr/>
        </p:nvSpPr>
        <p:spPr>
          <a:xfrm>
            <a:off x="8208101" y="1367571"/>
            <a:ext cx="1002880" cy="1002880"/>
          </a:xfrm>
          <a:prstGeom prst="ellipse">
            <a:avLst/>
          </a:prstGeom>
          <a:solidFill>
            <a:srgbClr val="9751CB">
              <a:alpha val="71765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2014</a:t>
            </a:r>
            <a:endParaRPr lang="ru-RU" sz="20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73" name="Овал 172"/>
          <p:cNvSpPr/>
          <p:nvPr/>
        </p:nvSpPr>
        <p:spPr>
          <a:xfrm>
            <a:off x="9339356" y="1175967"/>
            <a:ext cx="1193386" cy="1193386"/>
          </a:xfrm>
          <a:prstGeom prst="ellipse">
            <a:avLst/>
          </a:prstGeom>
          <a:solidFill>
            <a:srgbClr val="00B0F0">
              <a:alpha val="71765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charset="0"/>
                <a:ea typeface="Arial Narrow" charset="0"/>
                <a:cs typeface="Arial Narrow" charset="0"/>
              </a:rPr>
              <a:t>2015</a:t>
            </a:r>
            <a:endParaRPr lang="ru-RU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79" name="Овал 178"/>
          <p:cNvSpPr/>
          <p:nvPr/>
        </p:nvSpPr>
        <p:spPr>
          <a:xfrm>
            <a:off x="10627968" y="1040671"/>
            <a:ext cx="1303599" cy="1303599"/>
          </a:xfrm>
          <a:prstGeom prst="ellipse">
            <a:avLst/>
          </a:prstGeom>
          <a:solidFill>
            <a:srgbClr val="FFC000">
              <a:alpha val="8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charset="0"/>
                <a:ea typeface="Arial Narrow" charset="0"/>
                <a:cs typeface="Arial Narrow" charset="0"/>
              </a:rPr>
              <a:t>2016</a:t>
            </a:r>
            <a:endParaRPr lang="ru-RU" sz="16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310073" y="2447506"/>
            <a:ext cx="911738" cy="12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20"/>
              </a:lnSpc>
              <a:spcAft>
                <a:spcPts val="600"/>
              </a:spcAft>
            </a:pPr>
            <a:r>
              <a:rPr lang="ru-RU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913,8 </a:t>
            </a:r>
            <a:r>
              <a:rPr lang="en-US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//</a:t>
            </a:r>
            <a:endParaRPr lang="ru-RU" sz="2000" b="1" spc="-100" dirty="0" smtClean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>
              <a:lnSpc>
                <a:spcPts val="1720"/>
              </a:lnSpc>
              <a:spcAft>
                <a:spcPts val="600"/>
              </a:spcAft>
            </a:pPr>
            <a:r>
              <a:rPr lang="ru-RU" sz="2000" b="1" spc="-100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236</a:t>
            </a:r>
            <a:r>
              <a:rPr lang="en-US" sz="2000" b="1" spc="-100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 //</a:t>
            </a:r>
            <a:r>
              <a:rPr lang="ru-RU" sz="2000" b="1" spc="-100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   </a:t>
            </a:r>
            <a:r>
              <a:rPr lang="en-US" sz="2000" b="1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0,18 </a:t>
            </a:r>
            <a:endParaRPr lang="en-US" sz="2000" b="1" spc="-100" dirty="0">
              <a:solidFill>
                <a:srgbClr val="FF2F9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>
              <a:lnSpc>
                <a:spcPts val="1520"/>
              </a:lnSpc>
            </a:pPr>
            <a:r>
              <a:rPr lang="en-US" sz="2000" b="1" spc="-100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</a:p>
          <a:p>
            <a:pPr>
              <a:lnSpc>
                <a:spcPts val="1320"/>
              </a:lnSpc>
            </a:pPr>
            <a:r>
              <a:rPr lang="en-US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ru-RU" sz="2000" b="1" spc="-1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9538042" y="2450127"/>
            <a:ext cx="915522" cy="102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20"/>
              </a:lnSpc>
              <a:spcAft>
                <a:spcPts val="600"/>
              </a:spcAft>
            </a:pPr>
            <a:r>
              <a:rPr lang="ru-RU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1211,2</a:t>
            </a:r>
            <a:r>
              <a:rPr lang="en-US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 //</a:t>
            </a:r>
            <a:endParaRPr lang="ru-RU" sz="2000" b="1" spc="-100" dirty="0" smtClean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>
              <a:lnSpc>
                <a:spcPts val="1620"/>
              </a:lnSpc>
              <a:spcAft>
                <a:spcPts val="600"/>
              </a:spcAft>
            </a:pPr>
            <a:r>
              <a:rPr lang="en-US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ru-RU" sz="2000" b="1" spc="-100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177</a:t>
            </a:r>
            <a:r>
              <a:rPr lang="en-US" sz="2000" b="1" spc="-100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 // </a:t>
            </a:r>
            <a:r>
              <a:rPr lang="en-US" sz="2000" b="1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0,37</a:t>
            </a:r>
            <a:endParaRPr lang="en-US" sz="2000" b="1" spc="-100" dirty="0">
              <a:solidFill>
                <a:srgbClr val="FF2F9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ts val="1320"/>
              </a:lnSpc>
            </a:pPr>
            <a:endParaRPr lang="ru-RU" sz="2000" b="1" spc="-1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8202405" y="2673913"/>
            <a:ext cx="357845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0865337" y="2456337"/>
            <a:ext cx="915522" cy="102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20"/>
              </a:lnSpc>
              <a:spcAft>
                <a:spcPts val="600"/>
              </a:spcAft>
            </a:pPr>
            <a:r>
              <a:rPr lang="ru-RU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1346</a:t>
            </a:r>
            <a:r>
              <a:rPr lang="en-US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 //</a:t>
            </a:r>
            <a:endParaRPr lang="ru-RU" sz="2000" b="1" spc="-100" dirty="0" smtClean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>
              <a:lnSpc>
                <a:spcPts val="1620"/>
              </a:lnSpc>
              <a:spcAft>
                <a:spcPts val="600"/>
              </a:spcAft>
            </a:pPr>
            <a:r>
              <a:rPr lang="en-US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ru-RU" sz="2000" b="1" spc="-100" dirty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200</a:t>
            </a:r>
            <a:r>
              <a:rPr lang="en-US" sz="2000" b="1" spc="-100" dirty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 /</a:t>
            </a:r>
            <a:r>
              <a:rPr lang="en-US" sz="2000" b="1" spc="-100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/ </a:t>
            </a:r>
            <a:r>
              <a:rPr lang="en-US" sz="2000" b="1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0,67</a:t>
            </a:r>
            <a:endParaRPr lang="en-US" sz="2000" b="1" spc="-100" dirty="0">
              <a:solidFill>
                <a:srgbClr val="FF2F9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ts val="1320"/>
              </a:lnSpc>
            </a:pPr>
            <a:endParaRPr lang="ru-RU" sz="2000" b="1" spc="-1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9239545" y="3163273"/>
            <a:ext cx="265006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600"/>
              </a:lnSpc>
              <a:spcAft>
                <a:spcPts val="600"/>
              </a:spcAft>
            </a:pPr>
            <a:r>
              <a:rPr lang="ru-RU" sz="1400" spc="-19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м</a:t>
            </a:r>
            <a:r>
              <a:rPr lang="ru-RU" sz="1400" spc="-19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лн.  долл.  США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8213037" y="2674031"/>
            <a:ext cx="0" cy="6504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8213037" y="3322535"/>
            <a:ext cx="264166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045033" y="3647739"/>
            <a:ext cx="368618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ru-RU" sz="2200" b="1" spc="-19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Товарная структура экспорта </a:t>
            </a:r>
            <a:r>
              <a:rPr lang="ru-RU" sz="2200" b="1" spc="-19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(2015):</a:t>
            </a:r>
            <a:endParaRPr lang="ru-RU" sz="1400" spc="-100" dirty="0" smtClean="0">
              <a:solidFill>
                <a:srgbClr val="FF2F9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8089271" y="3917738"/>
            <a:ext cx="1047637" cy="5796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800"/>
              </a:lnSpc>
              <a:spcAft>
                <a:spcPts val="600"/>
              </a:spcAft>
            </a:pPr>
            <a:r>
              <a:rPr lang="en-US" sz="3000" b="1" spc="-430" dirty="0" smtClean="0">
                <a:solidFill>
                  <a:srgbClr val="F20079"/>
                </a:solidFill>
                <a:latin typeface="Aharoni" charset="0"/>
                <a:ea typeface="Aharoni" charset="0"/>
                <a:cs typeface="Aharoni" charset="0"/>
              </a:rPr>
              <a:t>01. </a:t>
            </a:r>
            <a:endParaRPr lang="ru-RU" sz="3000" dirty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8741396" y="3985509"/>
            <a:ext cx="2434604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ru-RU" sz="1500" b="1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ТЭК </a:t>
            </a:r>
            <a:r>
              <a:rPr lang="ru-RU" sz="15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(27 </a:t>
            </a:r>
            <a:r>
              <a:rPr lang="ru-RU" sz="1500" dirty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группа ТН ВЭД</a:t>
            </a:r>
            <a:r>
              <a:rPr lang="ru-RU" sz="15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): </a:t>
            </a:r>
            <a:r>
              <a:rPr lang="ru-RU" sz="1500" dirty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нефть и нефтепродукты </a:t>
            </a:r>
            <a:r>
              <a:rPr lang="ru-RU" sz="15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(дизельное </a:t>
            </a:r>
            <a:r>
              <a:rPr lang="ru-RU" sz="1500" dirty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топливо, нефтяные сжиженные газы</a:t>
            </a:r>
            <a:r>
              <a:rPr lang="ru-RU" sz="15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)</a:t>
            </a:r>
            <a:endParaRPr lang="ru-RU" sz="15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11133520" y="3933374"/>
            <a:ext cx="1378605" cy="5796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800"/>
              </a:lnSpc>
              <a:spcAft>
                <a:spcPts val="600"/>
              </a:spcAft>
            </a:pPr>
            <a:r>
              <a:rPr lang="ru-RU" sz="2400" b="1" spc="-430" dirty="0" smtClean="0">
                <a:solidFill>
                  <a:srgbClr val="0070C0"/>
                </a:solidFill>
                <a:latin typeface="Aharoni" charset="0"/>
                <a:ea typeface="Aharoni" charset="0"/>
                <a:cs typeface="Aharoni" charset="0"/>
              </a:rPr>
              <a:t>65 %</a:t>
            </a:r>
            <a:r>
              <a:rPr lang="en-US" sz="3200" b="1" spc="-430" dirty="0" smtClean="0">
                <a:solidFill>
                  <a:srgbClr val="002060"/>
                </a:solidFill>
                <a:latin typeface="Aharoni" charset="0"/>
                <a:ea typeface="Aharoni" charset="0"/>
                <a:cs typeface="Aharoni" charset="0"/>
              </a:rPr>
              <a:t> </a:t>
            </a:r>
            <a:endParaRPr lang="ru-RU" sz="32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8070433" y="4720494"/>
            <a:ext cx="1047637" cy="5796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800"/>
              </a:lnSpc>
              <a:spcAft>
                <a:spcPts val="600"/>
              </a:spcAft>
            </a:pPr>
            <a:r>
              <a:rPr lang="en-US" sz="3000" b="1" spc="-430" dirty="0" smtClean="0">
                <a:solidFill>
                  <a:srgbClr val="F20079"/>
                </a:solidFill>
                <a:latin typeface="Aharoni" charset="0"/>
                <a:ea typeface="Aharoni" charset="0"/>
                <a:cs typeface="Aharoni" charset="0"/>
              </a:rPr>
              <a:t>0</a:t>
            </a:r>
            <a:r>
              <a:rPr lang="ru-RU" sz="3000" b="1" spc="-430" dirty="0" smtClean="0">
                <a:solidFill>
                  <a:srgbClr val="F20079"/>
                </a:solidFill>
                <a:latin typeface="Aharoni" charset="0"/>
                <a:ea typeface="Aharoni" charset="0"/>
                <a:cs typeface="Aharoni" charset="0"/>
              </a:rPr>
              <a:t>2</a:t>
            </a:r>
            <a:r>
              <a:rPr lang="en-US" sz="3000" b="1" spc="-430" dirty="0" smtClean="0">
                <a:solidFill>
                  <a:srgbClr val="F20079"/>
                </a:solidFill>
                <a:latin typeface="Aharoni" charset="0"/>
                <a:ea typeface="Aharoni" charset="0"/>
                <a:cs typeface="Aharoni" charset="0"/>
              </a:rPr>
              <a:t>. </a:t>
            </a:r>
            <a:endParaRPr lang="ru-RU" sz="3000" dirty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8751530" y="4810344"/>
            <a:ext cx="2449871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ru-RU" sz="1500" b="1" dirty="0" err="1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Хим.пром</a:t>
            </a:r>
            <a:r>
              <a:rPr lang="ru-RU" sz="1500" b="1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. </a:t>
            </a:r>
            <a:r>
              <a:rPr lang="ru-RU" sz="15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(28-20 </a:t>
            </a:r>
            <a:r>
              <a:rPr lang="ru-RU" sz="1500" dirty="0" err="1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группыТН</a:t>
            </a:r>
            <a:r>
              <a:rPr lang="ru-RU" sz="15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ru-RU" sz="1500" dirty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ВЭД</a:t>
            </a:r>
            <a:r>
              <a:rPr lang="ru-RU" sz="15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): органические </a:t>
            </a:r>
            <a:r>
              <a:rPr lang="ru-RU" sz="1500" dirty="0" err="1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соедин</a:t>
            </a:r>
            <a:r>
              <a:rPr lang="ru-RU" sz="15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.       и полипропилен</a:t>
            </a:r>
            <a:endParaRPr lang="ru-RU" sz="15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8087476" y="5384045"/>
            <a:ext cx="1047637" cy="5796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800"/>
              </a:lnSpc>
              <a:spcAft>
                <a:spcPts val="600"/>
              </a:spcAft>
            </a:pPr>
            <a:r>
              <a:rPr lang="en-US" sz="3000" b="1" spc="-430" dirty="0" smtClean="0">
                <a:solidFill>
                  <a:srgbClr val="F20079"/>
                </a:solidFill>
                <a:latin typeface="Aharoni" charset="0"/>
                <a:ea typeface="Aharoni" charset="0"/>
                <a:cs typeface="Aharoni" charset="0"/>
              </a:rPr>
              <a:t>0</a:t>
            </a:r>
            <a:r>
              <a:rPr lang="ru-RU" sz="3000" b="1" spc="-430" dirty="0" smtClean="0">
                <a:solidFill>
                  <a:srgbClr val="F20079"/>
                </a:solidFill>
                <a:latin typeface="Aharoni" charset="0"/>
                <a:ea typeface="Aharoni" charset="0"/>
                <a:cs typeface="Aharoni" charset="0"/>
              </a:rPr>
              <a:t>3</a:t>
            </a:r>
            <a:r>
              <a:rPr lang="en-US" sz="3000" b="1" spc="-430" dirty="0" smtClean="0">
                <a:solidFill>
                  <a:srgbClr val="F20079"/>
                </a:solidFill>
                <a:latin typeface="Aharoni" charset="0"/>
                <a:ea typeface="Aharoni" charset="0"/>
                <a:cs typeface="Aharoni" charset="0"/>
              </a:rPr>
              <a:t>.</a:t>
            </a:r>
            <a:r>
              <a:rPr lang="en-US" sz="4000" b="1" spc="-430" dirty="0" smtClean="0">
                <a:solidFill>
                  <a:srgbClr val="F20079"/>
                </a:solidFill>
                <a:latin typeface="Aharoni" charset="0"/>
                <a:ea typeface="Aharoni" charset="0"/>
                <a:cs typeface="Aharoni" charset="0"/>
              </a:rPr>
              <a:t> 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8766797" y="5458022"/>
            <a:ext cx="209665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20"/>
              </a:lnSpc>
            </a:pPr>
            <a:r>
              <a:rPr lang="ru-RU" sz="1500" b="1" dirty="0" err="1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Деревоообработка</a:t>
            </a:r>
            <a:r>
              <a:rPr lang="ru-RU" sz="15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: фанера клееная, панели фанерованные, ДСП.</a:t>
            </a:r>
            <a:endParaRPr lang="ru-RU" sz="15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11146831" y="4684435"/>
            <a:ext cx="1378605" cy="5796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800"/>
              </a:lnSpc>
              <a:spcAft>
                <a:spcPts val="600"/>
              </a:spcAft>
            </a:pPr>
            <a:r>
              <a:rPr lang="ru-RU" sz="2400" b="1" spc="-430" dirty="0" smtClean="0">
                <a:solidFill>
                  <a:srgbClr val="0070C0"/>
                </a:solidFill>
                <a:latin typeface="Aharoni" charset="0"/>
                <a:ea typeface="Aharoni" charset="0"/>
                <a:cs typeface="Aharoni" charset="0"/>
              </a:rPr>
              <a:t>31 %</a:t>
            </a:r>
            <a:r>
              <a:rPr lang="en-US" sz="2800" b="1" spc="-430" dirty="0" smtClean="0">
                <a:solidFill>
                  <a:srgbClr val="002060"/>
                </a:solidFill>
                <a:latin typeface="Aharoni" charset="0"/>
                <a:ea typeface="Aharoni" charset="0"/>
                <a:cs typeface="Aharoni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1146831" y="5359228"/>
            <a:ext cx="1378605" cy="5796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800"/>
              </a:lnSpc>
              <a:spcAft>
                <a:spcPts val="600"/>
              </a:spcAft>
            </a:pPr>
            <a:r>
              <a:rPr lang="ru-RU" sz="2400" b="1" spc="-430" dirty="0" smtClean="0">
                <a:solidFill>
                  <a:srgbClr val="0070C0"/>
                </a:solidFill>
                <a:latin typeface="Aharoni" charset="0"/>
                <a:ea typeface="Aharoni" charset="0"/>
                <a:cs typeface="Aharoni" charset="0"/>
              </a:rPr>
              <a:t>1,2 %</a:t>
            </a:r>
            <a:r>
              <a:rPr lang="en-US" sz="3200" b="1" spc="-430" dirty="0" smtClean="0">
                <a:solidFill>
                  <a:srgbClr val="002060"/>
                </a:solidFill>
                <a:latin typeface="Aharoni" charset="0"/>
                <a:ea typeface="Aharoni" charset="0"/>
                <a:cs typeface="Aharoni" charset="0"/>
              </a:rPr>
              <a:t> </a:t>
            </a:r>
            <a:endParaRPr lang="ru-RU" sz="32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8375233" y="6260244"/>
            <a:ext cx="346547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По данным  ФТС РФ, </a:t>
            </a:r>
          </a:p>
          <a:p>
            <a:pPr algn="ctr">
              <a:lnSpc>
                <a:spcPts val="1300"/>
              </a:lnSpc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Администрации Тюменской области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0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163623" y="14885"/>
            <a:ext cx="6028377" cy="6804000"/>
          </a:xfrm>
          <a:prstGeom prst="rect">
            <a:avLst/>
          </a:prstGeom>
          <a:pattFill prst="dk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222958" y="364477"/>
            <a:ext cx="5357578" cy="4385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ru-RU" sz="5000" b="1" spc="-33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Причины </a:t>
            </a:r>
            <a:r>
              <a:rPr lang="ru-RU" sz="2000" b="1" spc="-15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не  вовлеченности</a:t>
            </a:r>
            <a:r>
              <a:rPr lang="en-US" sz="5000" b="1" spc="-33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-361421" y="208979"/>
            <a:ext cx="5907052" cy="5796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3800"/>
              </a:lnSpc>
              <a:spcAft>
                <a:spcPts val="600"/>
              </a:spcAft>
            </a:pPr>
            <a:r>
              <a:rPr lang="ru-RU" sz="4600" b="1" spc="-430" dirty="0" smtClean="0">
                <a:solidFill>
                  <a:srgbClr val="F20079"/>
                </a:solidFill>
                <a:latin typeface="Arial" charset="0"/>
                <a:ea typeface="Arial" charset="0"/>
                <a:cs typeface="Arial" charset="0"/>
              </a:rPr>
              <a:t>ОСОБЕННОСТИ ВЭД</a:t>
            </a:r>
            <a:endParaRPr lang="ru-RU" sz="4600" spc="-1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-1846968" y="637025"/>
            <a:ext cx="6920773" cy="4385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2700"/>
              </a:lnSpc>
              <a:spcAft>
                <a:spcPts val="600"/>
              </a:spcAft>
            </a:pPr>
            <a:r>
              <a:rPr lang="ru-RU" sz="3400" b="1" spc="-15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    по-тюменски:</a:t>
            </a:r>
            <a:endParaRPr lang="en-US" sz="3400" b="1" spc="-150" dirty="0" smtClean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21" name="Группа 120"/>
          <p:cNvGrpSpPr/>
          <p:nvPr/>
        </p:nvGrpSpPr>
        <p:grpSpPr>
          <a:xfrm>
            <a:off x="250943" y="1574434"/>
            <a:ext cx="5761343" cy="5292284"/>
            <a:chOff x="250943" y="1574434"/>
            <a:chExt cx="5761343" cy="5292284"/>
          </a:xfrm>
        </p:grpSpPr>
        <p:sp>
          <p:nvSpPr>
            <p:cNvPr id="75" name="TextBox 74"/>
            <p:cNvSpPr txBox="1"/>
            <p:nvPr/>
          </p:nvSpPr>
          <p:spPr>
            <a:xfrm>
              <a:off x="3784664" y="5073920"/>
              <a:ext cx="2227622" cy="1792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500"/>
                </a:lnSpc>
                <a:spcAft>
                  <a:spcPts val="600"/>
                </a:spcAft>
              </a:pPr>
              <a:r>
                <a:rPr lang="ru-RU" sz="2400" b="1" dirty="0" smtClean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rPr>
                <a:t>Массовый бизнес</a:t>
              </a:r>
              <a:r>
                <a:rPr lang="ru-RU" b="1" dirty="0" smtClean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rPr>
                <a:t>:</a:t>
              </a:r>
              <a:endParaRPr lang="ru-RU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pPr algn="r">
                <a:lnSpc>
                  <a:spcPts val="1500"/>
                </a:lnSpc>
              </a:pPr>
              <a:r>
                <a:rPr lang="ru-RU" dirty="0" smtClean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rPr>
                <a:t>В экспортную деятельность не вовлечен</a:t>
              </a:r>
            </a:p>
            <a:p>
              <a:pPr algn="ctr">
                <a:lnSpc>
                  <a:spcPts val="1500"/>
                </a:lnSpc>
              </a:pPr>
              <a:endParaRPr lang="en-US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endParaRPr>
            </a:p>
            <a:p>
              <a:pPr algn="ctr">
                <a:lnSpc>
                  <a:spcPts val="1500"/>
                </a:lnSpc>
              </a:pPr>
              <a:r>
                <a:rPr lang="ru-RU" dirty="0" smtClean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endParaRPr lang="en-US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endParaRPr lang="ru-RU" dirty="0">
                <a:solidFill>
                  <a:srgbClr val="002060"/>
                </a:solidFill>
              </a:endParaRPr>
            </a:p>
          </p:txBody>
        </p:sp>
        <p:grpSp>
          <p:nvGrpSpPr>
            <p:cNvPr id="88" name="Группа 87"/>
            <p:cNvGrpSpPr/>
            <p:nvPr/>
          </p:nvGrpSpPr>
          <p:grpSpPr>
            <a:xfrm>
              <a:off x="250943" y="1574434"/>
              <a:ext cx="5751106" cy="4138973"/>
              <a:chOff x="399798" y="1468109"/>
              <a:chExt cx="5751106" cy="4138973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399798" y="1671223"/>
                <a:ext cx="3442127" cy="3935859"/>
                <a:chOff x="619254" y="1561495"/>
                <a:chExt cx="3442127" cy="3935859"/>
              </a:xfrm>
            </p:grpSpPr>
            <p:sp>
              <p:nvSpPr>
                <p:cNvPr id="67" name="Полилиния 66"/>
                <p:cNvSpPr/>
                <p:nvPr/>
              </p:nvSpPr>
              <p:spPr>
                <a:xfrm rot="60000">
                  <a:off x="793581" y="4482154"/>
                  <a:ext cx="3089952" cy="1015200"/>
                </a:xfrm>
                <a:custGeom>
                  <a:avLst/>
                  <a:gdLst>
                    <a:gd name="connsiteX0" fmla="*/ 0 w 2971800"/>
                    <a:gd name="connsiteY0" fmla="*/ 38100 h 1397000"/>
                    <a:gd name="connsiteX1" fmla="*/ 266700 w 2971800"/>
                    <a:gd name="connsiteY1" fmla="*/ 431800 h 1397000"/>
                    <a:gd name="connsiteX2" fmla="*/ 342900 w 2971800"/>
                    <a:gd name="connsiteY2" fmla="*/ 342900 h 1397000"/>
                    <a:gd name="connsiteX3" fmla="*/ 469900 w 2971800"/>
                    <a:gd name="connsiteY3" fmla="*/ 596900 h 1397000"/>
                    <a:gd name="connsiteX4" fmla="*/ 584200 w 2971800"/>
                    <a:gd name="connsiteY4" fmla="*/ 635000 h 1397000"/>
                    <a:gd name="connsiteX5" fmla="*/ 698500 w 2971800"/>
                    <a:gd name="connsiteY5" fmla="*/ 825500 h 1397000"/>
                    <a:gd name="connsiteX6" fmla="*/ 825500 w 2971800"/>
                    <a:gd name="connsiteY6" fmla="*/ 1003300 h 1397000"/>
                    <a:gd name="connsiteX7" fmla="*/ 825500 w 2971800"/>
                    <a:gd name="connsiteY7" fmla="*/ 1003300 h 1397000"/>
                    <a:gd name="connsiteX8" fmla="*/ 1460500 w 2971800"/>
                    <a:gd name="connsiteY8" fmla="*/ 1333500 h 1397000"/>
                    <a:gd name="connsiteX9" fmla="*/ 1600200 w 2971800"/>
                    <a:gd name="connsiteY9" fmla="*/ 1397000 h 1397000"/>
                    <a:gd name="connsiteX10" fmla="*/ 1816100 w 2971800"/>
                    <a:gd name="connsiteY10" fmla="*/ 1079500 h 1397000"/>
                    <a:gd name="connsiteX11" fmla="*/ 2019300 w 2971800"/>
                    <a:gd name="connsiteY11" fmla="*/ 1054100 h 1397000"/>
                    <a:gd name="connsiteX12" fmla="*/ 2184400 w 2971800"/>
                    <a:gd name="connsiteY12" fmla="*/ 787400 h 1397000"/>
                    <a:gd name="connsiteX13" fmla="*/ 2349500 w 2971800"/>
                    <a:gd name="connsiteY13" fmla="*/ 558800 h 1397000"/>
                    <a:gd name="connsiteX14" fmla="*/ 2514600 w 2971800"/>
                    <a:gd name="connsiteY14" fmla="*/ 533400 h 1397000"/>
                    <a:gd name="connsiteX15" fmla="*/ 2565400 w 2971800"/>
                    <a:gd name="connsiteY15" fmla="*/ 368300 h 1397000"/>
                    <a:gd name="connsiteX16" fmla="*/ 2705100 w 2971800"/>
                    <a:gd name="connsiteY16" fmla="*/ 254000 h 1397000"/>
                    <a:gd name="connsiteX17" fmla="*/ 2882900 w 2971800"/>
                    <a:gd name="connsiteY17" fmla="*/ 190500 h 1397000"/>
                    <a:gd name="connsiteX18" fmla="*/ 2971800 w 2971800"/>
                    <a:gd name="connsiteY18" fmla="*/ 0 h 1397000"/>
                    <a:gd name="connsiteX19" fmla="*/ 0 w 2971800"/>
                    <a:gd name="connsiteY19" fmla="*/ 38100 h 139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71800" h="1397000">
                      <a:moveTo>
                        <a:pt x="0" y="38100"/>
                      </a:moveTo>
                      <a:lnTo>
                        <a:pt x="266700" y="431800"/>
                      </a:lnTo>
                      <a:lnTo>
                        <a:pt x="342900" y="342900"/>
                      </a:lnTo>
                      <a:lnTo>
                        <a:pt x="469900" y="596900"/>
                      </a:lnTo>
                      <a:lnTo>
                        <a:pt x="584200" y="635000"/>
                      </a:lnTo>
                      <a:lnTo>
                        <a:pt x="698500" y="825500"/>
                      </a:lnTo>
                      <a:lnTo>
                        <a:pt x="825500" y="1003300"/>
                      </a:lnTo>
                      <a:lnTo>
                        <a:pt x="825500" y="1003300"/>
                      </a:lnTo>
                      <a:lnTo>
                        <a:pt x="1460500" y="1333500"/>
                      </a:lnTo>
                      <a:lnTo>
                        <a:pt x="1600200" y="1397000"/>
                      </a:lnTo>
                      <a:lnTo>
                        <a:pt x="1816100" y="1079500"/>
                      </a:lnTo>
                      <a:lnTo>
                        <a:pt x="2019300" y="1054100"/>
                      </a:lnTo>
                      <a:lnTo>
                        <a:pt x="2184400" y="787400"/>
                      </a:lnTo>
                      <a:lnTo>
                        <a:pt x="2349500" y="558800"/>
                      </a:lnTo>
                      <a:lnTo>
                        <a:pt x="2514600" y="533400"/>
                      </a:lnTo>
                      <a:lnTo>
                        <a:pt x="2565400" y="368300"/>
                      </a:lnTo>
                      <a:lnTo>
                        <a:pt x="2705100" y="254000"/>
                      </a:lnTo>
                      <a:lnTo>
                        <a:pt x="2882900" y="190500"/>
                      </a:lnTo>
                      <a:lnTo>
                        <a:pt x="2971800" y="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pattFill prst="pct40">
                  <a:fgClr>
                    <a:schemeClr val="bg1"/>
                  </a:fgClr>
                  <a:bgClr>
                    <a:srgbClr val="7030A0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619254" y="4470896"/>
                  <a:ext cx="3442127" cy="2652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Полилиния 64"/>
                <p:cNvSpPr/>
                <p:nvPr/>
              </p:nvSpPr>
              <p:spPr>
                <a:xfrm>
                  <a:off x="732007" y="1561495"/>
                  <a:ext cx="3213100" cy="2880000"/>
                </a:xfrm>
                <a:custGeom>
                  <a:avLst/>
                  <a:gdLst>
                    <a:gd name="connsiteX0" fmla="*/ 1549400 w 3213100"/>
                    <a:gd name="connsiteY0" fmla="*/ 0 h 2882900"/>
                    <a:gd name="connsiteX1" fmla="*/ 1549400 w 3213100"/>
                    <a:gd name="connsiteY1" fmla="*/ 0 h 2882900"/>
                    <a:gd name="connsiteX2" fmla="*/ 1536700 w 3213100"/>
                    <a:gd name="connsiteY2" fmla="*/ 127000 h 2882900"/>
                    <a:gd name="connsiteX3" fmla="*/ 1511300 w 3213100"/>
                    <a:gd name="connsiteY3" fmla="*/ 165100 h 2882900"/>
                    <a:gd name="connsiteX4" fmla="*/ 1485900 w 3213100"/>
                    <a:gd name="connsiteY4" fmla="*/ 241300 h 2882900"/>
                    <a:gd name="connsiteX5" fmla="*/ 1447800 w 3213100"/>
                    <a:gd name="connsiteY5" fmla="*/ 342900 h 2882900"/>
                    <a:gd name="connsiteX6" fmla="*/ 1435100 w 3213100"/>
                    <a:gd name="connsiteY6" fmla="*/ 406400 h 2882900"/>
                    <a:gd name="connsiteX7" fmla="*/ 1231900 w 3213100"/>
                    <a:gd name="connsiteY7" fmla="*/ 469900 h 2882900"/>
                    <a:gd name="connsiteX8" fmla="*/ 1104900 w 3213100"/>
                    <a:gd name="connsiteY8" fmla="*/ 901700 h 2882900"/>
                    <a:gd name="connsiteX9" fmla="*/ 825500 w 3213100"/>
                    <a:gd name="connsiteY9" fmla="*/ 1079500 h 2882900"/>
                    <a:gd name="connsiteX10" fmla="*/ 673100 w 3213100"/>
                    <a:gd name="connsiteY10" fmla="*/ 1701800 h 2882900"/>
                    <a:gd name="connsiteX11" fmla="*/ 673100 w 3213100"/>
                    <a:gd name="connsiteY11" fmla="*/ 1701800 h 2882900"/>
                    <a:gd name="connsiteX12" fmla="*/ 673100 w 3213100"/>
                    <a:gd name="connsiteY12" fmla="*/ 1701800 h 2882900"/>
                    <a:gd name="connsiteX13" fmla="*/ 584200 w 3213100"/>
                    <a:gd name="connsiteY13" fmla="*/ 1625600 h 2882900"/>
                    <a:gd name="connsiteX14" fmla="*/ 533400 w 3213100"/>
                    <a:gd name="connsiteY14" fmla="*/ 2019300 h 2882900"/>
                    <a:gd name="connsiteX15" fmla="*/ 330200 w 3213100"/>
                    <a:gd name="connsiteY15" fmla="*/ 2108200 h 2882900"/>
                    <a:gd name="connsiteX16" fmla="*/ 368300 w 3213100"/>
                    <a:gd name="connsiteY16" fmla="*/ 2311400 h 2882900"/>
                    <a:gd name="connsiteX17" fmla="*/ 203200 w 3213100"/>
                    <a:gd name="connsiteY17" fmla="*/ 2476500 h 2882900"/>
                    <a:gd name="connsiteX18" fmla="*/ 101600 w 3213100"/>
                    <a:gd name="connsiteY18" fmla="*/ 2832100 h 2882900"/>
                    <a:gd name="connsiteX19" fmla="*/ 0 w 3213100"/>
                    <a:gd name="connsiteY19" fmla="*/ 2870200 h 2882900"/>
                    <a:gd name="connsiteX20" fmla="*/ 3213100 w 3213100"/>
                    <a:gd name="connsiteY20" fmla="*/ 2882900 h 2882900"/>
                    <a:gd name="connsiteX21" fmla="*/ 2908300 w 3213100"/>
                    <a:gd name="connsiteY21" fmla="*/ 2095500 h 2882900"/>
                    <a:gd name="connsiteX22" fmla="*/ 2794000 w 3213100"/>
                    <a:gd name="connsiteY22" fmla="*/ 2171700 h 2882900"/>
                    <a:gd name="connsiteX23" fmla="*/ 2667000 w 3213100"/>
                    <a:gd name="connsiteY23" fmla="*/ 1727200 h 2882900"/>
                    <a:gd name="connsiteX24" fmla="*/ 2565400 w 3213100"/>
                    <a:gd name="connsiteY24" fmla="*/ 1625600 h 2882900"/>
                    <a:gd name="connsiteX25" fmla="*/ 2501900 w 3213100"/>
                    <a:gd name="connsiteY25" fmla="*/ 1346200 h 2882900"/>
                    <a:gd name="connsiteX26" fmla="*/ 2413000 w 3213100"/>
                    <a:gd name="connsiteY26" fmla="*/ 1422400 h 2882900"/>
                    <a:gd name="connsiteX27" fmla="*/ 2247900 w 3213100"/>
                    <a:gd name="connsiteY27" fmla="*/ 673100 h 2882900"/>
                    <a:gd name="connsiteX28" fmla="*/ 2197100 w 3213100"/>
                    <a:gd name="connsiteY28" fmla="*/ 1016000 h 2882900"/>
                    <a:gd name="connsiteX29" fmla="*/ 1955800 w 3213100"/>
                    <a:gd name="connsiteY29" fmla="*/ 355600 h 2882900"/>
                    <a:gd name="connsiteX30" fmla="*/ 1549400 w 3213100"/>
                    <a:gd name="connsiteY30" fmla="*/ 0 h 288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3213100" h="2882900">
                      <a:moveTo>
                        <a:pt x="1549400" y="0"/>
                      </a:moveTo>
                      <a:lnTo>
                        <a:pt x="1549400" y="0"/>
                      </a:lnTo>
                      <a:cubicBezTo>
                        <a:pt x="1545167" y="42333"/>
                        <a:pt x="1546267" y="85545"/>
                        <a:pt x="1536700" y="127000"/>
                      </a:cubicBezTo>
                      <a:cubicBezTo>
                        <a:pt x="1533268" y="141873"/>
                        <a:pt x="1517499" y="151152"/>
                        <a:pt x="1511300" y="165100"/>
                      </a:cubicBezTo>
                      <a:cubicBezTo>
                        <a:pt x="1500426" y="189566"/>
                        <a:pt x="1497874" y="217353"/>
                        <a:pt x="1485900" y="241300"/>
                      </a:cubicBezTo>
                      <a:cubicBezTo>
                        <a:pt x="1446442" y="320215"/>
                        <a:pt x="1470856" y="262205"/>
                        <a:pt x="1447800" y="342900"/>
                      </a:cubicBezTo>
                      <a:cubicBezTo>
                        <a:pt x="1432423" y="396721"/>
                        <a:pt x="1435100" y="362750"/>
                        <a:pt x="1435100" y="406400"/>
                      </a:cubicBezTo>
                      <a:lnTo>
                        <a:pt x="1231900" y="469900"/>
                      </a:lnTo>
                      <a:lnTo>
                        <a:pt x="1104900" y="901700"/>
                      </a:lnTo>
                      <a:lnTo>
                        <a:pt x="825500" y="1079500"/>
                      </a:lnTo>
                      <a:lnTo>
                        <a:pt x="673100" y="1701800"/>
                      </a:lnTo>
                      <a:lnTo>
                        <a:pt x="673100" y="1701800"/>
                      </a:lnTo>
                      <a:lnTo>
                        <a:pt x="673100" y="1701800"/>
                      </a:lnTo>
                      <a:lnTo>
                        <a:pt x="584200" y="1625600"/>
                      </a:lnTo>
                      <a:lnTo>
                        <a:pt x="533400" y="2019300"/>
                      </a:lnTo>
                      <a:lnTo>
                        <a:pt x="330200" y="2108200"/>
                      </a:lnTo>
                      <a:lnTo>
                        <a:pt x="368300" y="2311400"/>
                      </a:lnTo>
                      <a:lnTo>
                        <a:pt x="203200" y="2476500"/>
                      </a:lnTo>
                      <a:lnTo>
                        <a:pt x="101600" y="2832100"/>
                      </a:lnTo>
                      <a:lnTo>
                        <a:pt x="0" y="2870200"/>
                      </a:lnTo>
                      <a:lnTo>
                        <a:pt x="3213100" y="2882900"/>
                      </a:lnTo>
                      <a:lnTo>
                        <a:pt x="2908300" y="2095500"/>
                      </a:lnTo>
                      <a:lnTo>
                        <a:pt x="2794000" y="2171700"/>
                      </a:lnTo>
                      <a:lnTo>
                        <a:pt x="2667000" y="1727200"/>
                      </a:lnTo>
                      <a:lnTo>
                        <a:pt x="2565400" y="1625600"/>
                      </a:lnTo>
                      <a:lnTo>
                        <a:pt x="2501900" y="1346200"/>
                      </a:lnTo>
                      <a:lnTo>
                        <a:pt x="2413000" y="1422400"/>
                      </a:lnTo>
                      <a:lnTo>
                        <a:pt x="2247900" y="673100"/>
                      </a:lnTo>
                      <a:lnTo>
                        <a:pt x="2197100" y="1016000"/>
                      </a:lnTo>
                      <a:lnTo>
                        <a:pt x="1955800" y="355600"/>
                      </a:lnTo>
                      <a:lnTo>
                        <a:pt x="1549400" y="0"/>
                      </a:lnTo>
                      <a:close/>
                    </a:path>
                  </a:pathLst>
                </a:custGeom>
                <a:pattFill prst="pct80">
                  <a:fgClr>
                    <a:srgbClr val="00A8E6"/>
                  </a:fgClr>
                  <a:bgClr>
                    <a:schemeClr val="bg1"/>
                  </a:bgClr>
                </a:patt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63" name="Прямая соединительная линия 62"/>
              <p:cNvCxnSpPr/>
              <p:nvPr/>
            </p:nvCxnSpPr>
            <p:spPr>
              <a:xfrm>
                <a:off x="3329843" y="3609004"/>
                <a:ext cx="512082" cy="0"/>
              </a:xfrm>
              <a:prstGeom prst="line">
                <a:avLst/>
              </a:prstGeom>
              <a:ln w="12700">
                <a:solidFill>
                  <a:srgbClr val="FF2F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3841925" y="1631337"/>
                <a:ext cx="0" cy="1974533"/>
              </a:xfrm>
              <a:prstGeom prst="line">
                <a:avLst/>
              </a:prstGeom>
              <a:ln w="12700">
                <a:solidFill>
                  <a:srgbClr val="FF2F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3841925" y="1631337"/>
                <a:ext cx="449911" cy="0"/>
              </a:xfrm>
              <a:prstGeom prst="line">
                <a:avLst/>
              </a:prstGeom>
              <a:ln w="12700">
                <a:solidFill>
                  <a:srgbClr val="FF2F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3920195" y="1468109"/>
                <a:ext cx="2227622" cy="1408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500"/>
                  </a:lnSpc>
                  <a:spcAft>
                    <a:spcPts val="600"/>
                  </a:spcAft>
                </a:pPr>
                <a:r>
                  <a:rPr lang="ru-RU" sz="2400" b="1" dirty="0" smtClean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90% 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ЭКСПОРТА:</a:t>
                </a:r>
                <a:endParaRPr lang="ru-RU" dirty="0" smtClean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  <a:p>
                <a:pPr algn="r">
                  <a:lnSpc>
                    <a:spcPts val="1500"/>
                  </a:lnSpc>
                </a:pPr>
                <a:r>
                  <a:rPr lang="ru-RU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к</a:t>
                </a:r>
                <a:r>
                  <a:rPr lang="ru-RU" dirty="0" smtClean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рупные предприятия региона </a:t>
                </a:r>
              </a:p>
              <a:p>
                <a:pPr algn="ctr">
                  <a:lnSpc>
                    <a:spcPts val="1500"/>
                  </a:lnSpc>
                </a:pPr>
                <a:endParaRPr lang="en-US" dirty="0" smtClean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  <a:sym typeface="Wingdings"/>
                </a:endParaRPr>
              </a:p>
              <a:p>
                <a:pPr algn="ctr">
                  <a:lnSpc>
                    <a:spcPts val="1500"/>
                  </a:lnSpc>
                </a:pPr>
                <a:r>
                  <a:rPr lang="ru-RU" dirty="0" smtClean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 </a:t>
                </a:r>
                <a:endParaRPr lang="en-US" dirty="0" smtClean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  <a:p>
                <a:endParaRPr lang="ru-RU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23" name="Прямая со стрелкой 22"/>
              <p:cNvCxnSpPr/>
              <p:nvPr/>
            </p:nvCxnSpPr>
            <p:spPr>
              <a:xfrm>
                <a:off x="5874117" y="2139159"/>
                <a:ext cx="0" cy="586427"/>
              </a:xfrm>
              <a:prstGeom prst="straightConnector1">
                <a:avLst/>
              </a:prstGeom>
              <a:ln>
                <a:solidFill>
                  <a:srgbClr val="FF2F9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3834275" y="2811397"/>
                <a:ext cx="2316629" cy="1215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500"/>
                  </a:lnSpc>
                  <a:spcAft>
                    <a:spcPts val="600"/>
                  </a:spcAft>
                </a:pPr>
                <a:r>
                  <a:rPr lang="ru-RU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в</a:t>
                </a:r>
                <a:r>
                  <a:rPr lang="ru-RU" dirty="0" smtClean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ысокая конкурентоспособность</a:t>
                </a:r>
              </a:p>
              <a:p>
                <a:pPr algn="ctr">
                  <a:lnSpc>
                    <a:spcPts val="1500"/>
                  </a:lnSpc>
                </a:pPr>
                <a:endParaRPr lang="en-US" dirty="0" smtClean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  <a:sym typeface="Wingdings"/>
                </a:endParaRPr>
              </a:p>
              <a:p>
                <a:pPr algn="ctr">
                  <a:lnSpc>
                    <a:spcPts val="1500"/>
                  </a:lnSpc>
                </a:pPr>
                <a:r>
                  <a:rPr lang="ru-RU" dirty="0" smtClean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 </a:t>
                </a:r>
                <a:endParaRPr lang="en-US" dirty="0" smtClean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  <a:p>
                <a:endParaRPr lang="ru-RU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3834275" y="5128781"/>
                <a:ext cx="757766" cy="0"/>
              </a:xfrm>
              <a:prstGeom prst="line">
                <a:avLst/>
              </a:prstGeom>
              <a:ln w="12700">
                <a:solidFill>
                  <a:srgbClr val="FF2F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3841930" y="5128781"/>
                <a:ext cx="0" cy="428400"/>
              </a:xfrm>
              <a:prstGeom prst="line">
                <a:avLst/>
              </a:prstGeom>
              <a:ln w="12700">
                <a:solidFill>
                  <a:srgbClr val="FF2F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2457726" y="5561594"/>
                <a:ext cx="1384204" cy="0"/>
              </a:xfrm>
              <a:prstGeom prst="line">
                <a:avLst/>
              </a:prstGeom>
              <a:ln w="12700">
                <a:solidFill>
                  <a:srgbClr val="FF2F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" name="Полилиния 88"/>
          <p:cNvSpPr/>
          <p:nvPr/>
        </p:nvSpPr>
        <p:spPr>
          <a:xfrm rot="19032343">
            <a:off x="5555571" y="2867378"/>
            <a:ext cx="7253457" cy="1007424"/>
          </a:xfrm>
          <a:custGeom>
            <a:avLst/>
            <a:gdLst>
              <a:gd name="connsiteX0" fmla="*/ 0 w 7812505"/>
              <a:gd name="connsiteY0" fmla="*/ 1620266 h 1621983"/>
              <a:gd name="connsiteX1" fmla="*/ 1636295 w 7812505"/>
              <a:gd name="connsiteY1" fmla="*/ 128350 h 1621983"/>
              <a:gd name="connsiteX2" fmla="*/ 3240505 w 7812505"/>
              <a:gd name="connsiteY2" fmla="*/ 1588182 h 1621983"/>
              <a:gd name="connsiteX3" fmla="*/ 4588042 w 7812505"/>
              <a:gd name="connsiteY3" fmla="*/ 13 h 1621983"/>
              <a:gd name="connsiteX4" fmla="*/ 6208295 w 7812505"/>
              <a:gd name="connsiteY4" fmla="*/ 1620266 h 1621983"/>
              <a:gd name="connsiteX5" fmla="*/ 7812505 w 7812505"/>
              <a:gd name="connsiteY5" fmla="*/ 336897 h 162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12505" h="1621983">
                <a:moveTo>
                  <a:pt x="0" y="1620266"/>
                </a:moveTo>
                <a:cubicBezTo>
                  <a:pt x="548105" y="876981"/>
                  <a:pt x="1096211" y="133697"/>
                  <a:pt x="1636295" y="128350"/>
                </a:cubicBezTo>
                <a:cubicBezTo>
                  <a:pt x="2176379" y="123003"/>
                  <a:pt x="2748547" y="1609571"/>
                  <a:pt x="3240505" y="1588182"/>
                </a:cubicBezTo>
                <a:cubicBezTo>
                  <a:pt x="3732463" y="1566792"/>
                  <a:pt x="4093410" y="-5334"/>
                  <a:pt x="4588042" y="13"/>
                </a:cubicBezTo>
                <a:cubicBezTo>
                  <a:pt x="5082674" y="5360"/>
                  <a:pt x="5670884" y="1564119"/>
                  <a:pt x="6208295" y="1620266"/>
                </a:cubicBezTo>
                <a:cubicBezTo>
                  <a:pt x="6745706" y="1676413"/>
                  <a:pt x="7812505" y="336897"/>
                  <a:pt x="7812505" y="336897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Кольцо 89"/>
          <p:cNvSpPr/>
          <p:nvPr/>
        </p:nvSpPr>
        <p:spPr>
          <a:xfrm>
            <a:off x="6734387" y="5445502"/>
            <a:ext cx="396000" cy="396000"/>
          </a:xfrm>
          <a:prstGeom prst="donu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42567" y="5570823"/>
            <a:ext cx="246676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600" spc="-40" dirty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Экспортеры не способны в одиночку </a:t>
            </a:r>
            <a:r>
              <a:rPr lang="ru-RU" sz="1600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соблюсти </a:t>
            </a:r>
            <a:r>
              <a:rPr lang="ru-RU" sz="1600" spc="-40" dirty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меры нетарифного </a:t>
            </a:r>
            <a:r>
              <a:rPr lang="ru-RU" sz="1600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регулирования (лицензирование</a:t>
            </a:r>
            <a:r>
              <a:rPr lang="ru-RU" sz="1600" spc="-40" dirty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, сертификация</a:t>
            </a:r>
            <a:r>
              <a:rPr lang="ru-RU" sz="1600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)</a:t>
            </a:r>
            <a:endParaRPr lang="ru-RU" sz="1600" spc="-4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ts val="1300"/>
              </a:lnSpc>
            </a:pPr>
            <a:endParaRPr lang="ru-RU" sz="1600" dirty="0"/>
          </a:p>
        </p:txBody>
      </p:sp>
      <p:sp>
        <p:nvSpPr>
          <p:cNvPr id="92" name="Кольцо 91"/>
          <p:cNvSpPr/>
          <p:nvPr/>
        </p:nvSpPr>
        <p:spPr>
          <a:xfrm>
            <a:off x="7333146" y="4193166"/>
            <a:ext cx="396000" cy="396000"/>
          </a:xfrm>
          <a:prstGeom prst="donu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974095" y="4599949"/>
            <a:ext cx="224047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600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Экспортеры </a:t>
            </a:r>
            <a:r>
              <a:rPr lang="ru-RU" sz="1600" spc="-40" dirty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не </a:t>
            </a:r>
            <a:r>
              <a:rPr lang="ru-RU" sz="1600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знают</a:t>
            </a:r>
            <a:r>
              <a:rPr lang="en-US" sz="1600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,</a:t>
            </a:r>
            <a:r>
              <a:rPr lang="ru-RU" sz="1600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ru-RU" sz="1600" spc="-40" dirty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как преодолевать торговые барьеры в странах </a:t>
            </a:r>
            <a:r>
              <a:rPr lang="ru-RU" sz="1600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назначения</a:t>
            </a:r>
            <a:endParaRPr lang="ru-RU" sz="1600" dirty="0"/>
          </a:p>
        </p:txBody>
      </p:sp>
      <p:sp>
        <p:nvSpPr>
          <p:cNvPr id="94" name="Кольцо 93"/>
          <p:cNvSpPr/>
          <p:nvPr/>
        </p:nvSpPr>
        <p:spPr>
          <a:xfrm>
            <a:off x="8955605" y="3682758"/>
            <a:ext cx="396000" cy="396000"/>
          </a:xfrm>
          <a:prstGeom prst="donu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773544" y="2724288"/>
            <a:ext cx="2107298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600" spc="-40" dirty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Экспортеры не обладают достаточной репутацией </a:t>
            </a:r>
            <a:r>
              <a:rPr lang="ru-RU" sz="1600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для международной коммуникации</a:t>
            </a:r>
            <a:endParaRPr lang="ru-RU" sz="1600" dirty="0"/>
          </a:p>
        </p:txBody>
      </p:sp>
      <p:sp>
        <p:nvSpPr>
          <p:cNvPr id="96" name="Кольцо 95"/>
          <p:cNvSpPr/>
          <p:nvPr/>
        </p:nvSpPr>
        <p:spPr>
          <a:xfrm>
            <a:off x="9477666" y="2245484"/>
            <a:ext cx="396000" cy="396000"/>
          </a:xfrm>
          <a:prstGeom prst="donu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935477" y="2745820"/>
            <a:ext cx="2407860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600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Фрагментарная работа механизма поддержки и сопровождения ВЭД в регионе; необходимость работать над развитием</a:t>
            </a:r>
            <a:endParaRPr lang="ru-RU" sz="1600" spc="-4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8" name="Кольцо 97"/>
          <p:cNvSpPr/>
          <p:nvPr/>
        </p:nvSpPr>
        <p:spPr>
          <a:xfrm>
            <a:off x="11209910" y="1486894"/>
            <a:ext cx="396000" cy="396000"/>
          </a:xfrm>
          <a:prstGeom prst="donu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378823" y="1175420"/>
            <a:ext cx="250103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600" spc="-40" dirty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Экспортеры не готовы инвестировать в построение каналов экспортных </a:t>
            </a:r>
            <a:r>
              <a:rPr lang="ru-RU" sz="1600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продаж</a:t>
            </a:r>
            <a:endParaRPr lang="ru-RU" sz="1600" spc="-4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grpSp>
        <p:nvGrpSpPr>
          <p:cNvPr id="108" name="Группа 107"/>
          <p:cNvGrpSpPr/>
          <p:nvPr/>
        </p:nvGrpSpPr>
        <p:grpSpPr>
          <a:xfrm>
            <a:off x="7552411" y="4631877"/>
            <a:ext cx="421684" cy="110368"/>
            <a:chOff x="7552411" y="4631877"/>
            <a:chExt cx="421684" cy="110368"/>
          </a:xfrm>
        </p:grpSpPr>
        <p:cxnSp>
          <p:nvCxnSpPr>
            <p:cNvPr id="103" name="Прямая соединительная линия 102"/>
            <p:cNvCxnSpPr/>
            <p:nvPr/>
          </p:nvCxnSpPr>
          <p:spPr>
            <a:xfrm>
              <a:off x="7552411" y="4631877"/>
              <a:ext cx="0" cy="10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7552411" y="4742245"/>
              <a:ext cx="4216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Группа 108"/>
          <p:cNvGrpSpPr/>
          <p:nvPr/>
        </p:nvGrpSpPr>
        <p:grpSpPr>
          <a:xfrm>
            <a:off x="9662824" y="2674203"/>
            <a:ext cx="272653" cy="186568"/>
            <a:chOff x="7552411" y="4631877"/>
            <a:chExt cx="272653" cy="186568"/>
          </a:xfrm>
        </p:grpSpPr>
        <p:cxnSp>
          <p:nvCxnSpPr>
            <p:cNvPr id="110" name="Прямая соединительная линия 109"/>
            <p:cNvCxnSpPr/>
            <p:nvPr/>
          </p:nvCxnSpPr>
          <p:spPr>
            <a:xfrm>
              <a:off x="7552411" y="4631877"/>
              <a:ext cx="0" cy="184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 flipV="1">
              <a:off x="7552411" y="4816077"/>
              <a:ext cx="272653" cy="2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Прямая соединительная линия 115"/>
          <p:cNvCxnSpPr/>
          <p:nvPr/>
        </p:nvCxnSpPr>
        <p:spPr>
          <a:xfrm flipV="1">
            <a:off x="7171418" y="5637795"/>
            <a:ext cx="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Группа 116"/>
          <p:cNvGrpSpPr/>
          <p:nvPr/>
        </p:nvGrpSpPr>
        <p:grpSpPr>
          <a:xfrm>
            <a:off x="8778846" y="3483470"/>
            <a:ext cx="107762" cy="394259"/>
            <a:chOff x="7552411" y="4631877"/>
            <a:chExt cx="272653" cy="186568"/>
          </a:xfrm>
        </p:grpSpPr>
        <p:cxnSp>
          <p:nvCxnSpPr>
            <p:cNvPr id="118" name="Прямая соединительная линия 117"/>
            <p:cNvCxnSpPr/>
            <p:nvPr/>
          </p:nvCxnSpPr>
          <p:spPr>
            <a:xfrm>
              <a:off x="7552411" y="4631877"/>
              <a:ext cx="0" cy="184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 flipV="1">
              <a:off x="7552411" y="4816077"/>
              <a:ext cx="272653" cy="2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Прямая соединительная линия 119"/>
          <p:cNvCxnSpPr/>
          <p:nvPr/>
        </p:nvCxnSpPr>
        <p:spPr>
          <a:xfrm flipV="1">
            <a:off x="10873364" y="1647757"/>
            <a:ext cx="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7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652" y="1138600"/>
            <a:ext cx="2402957" cy="2646598"/>
          </a:xfrm>
          <a:prstGeom prst="rect">
            <a:avLst/>
          </a:prstGeom>
          <a:pattFill prst="ltUpDiag">
            <a:fgClr>
              <a:srgbClr val="55C5F2"/>
            </a:fgClr>
            <a:bgClr>
              <a:schemeClr val="bg1"/>
            </a:bgClr>
          </a:patt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652" y="3848993"/>
            <a:ext cx="2402957" cy="2711293"/>
          </a:xfrm>
          <a:prstGeom prst="rect">
            <a:avLst/>
          </a:prstGeom>
          <a:pattFill prst="dkDn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632" y="298741"/>
            <a:ext cx="6051191" cy="7335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74638">
              <a:lnSpc>
                <a:spcPts val="2700"/>
              </a:lnSpc>
              <a:spcAft>
                <a:spcPts val="600"/>
              </a:spcAft>
            </a:pPr>
            <a:r>
              <a:rPr lang="ru-RU" sz="4400" b="1" spc="-470" dirty="0" smtClean="0">
                <a:solidFill>
                  <a:srgbClr val="F20079"/>
                </a:solidFill>
                <a:latin typeface="Arial" charset="0"/>
                <a:ea typeface="Arial" charset="0"/>
                <a:cs typeface="Arial" charset="0"/>
              </a:rPr>
              <a:t>РЕГИОНЫ - СОСЕДИ: </a:t>
            </a:r>
            <a:endParaRPr lang="en-US" sz="4400" b="1" spc="-470" dirty="0" smtClean="0">
              <a:solidFill>
                <a:srgbClr val="F20079"/>
              </a:solidFill>
              <a:latin typeface="Arial" charset="0"/>
              <a:ea typeface="Arial" charset="0"/>
              <a:cs typeface="Arial" charset="0"/>
            </a:endParaRPr>
          </a:p>
          <a:p>
            <a:pPr marL="182563" algn="ctr">
              <a:lnSpc>
                <a:spcPts val="1700"/>
              </a:lnSpc>
              <a:spcAft>
                <a:spcPts val="600"/>
              </a:spcAft>
            </a:pPr>
            <a:endParaRPr lang="ru-RU" sz="4800" b="1" spc="-470" dirty="0">
              <a:solidFill>
                <a:srgbClr val="0070C0"/>
              </a:solidFill>
              <a:latin typeface="Aharoni" charset="0"/>
              <a:ea typeface="Aharoni" charset="0"/>
              <a:cs typeface="Aharoni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5046" y="648163"/>
            <a:ext cx="6920773" cy="4385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ru-RU" sz="3400" b="1" spc="-27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партнеры или конкуренты?</a:t>
            </a:r>
            <a:endParaRPr lang="en-US" sz="3400" b="1" spc="-270" dirty="0" smtClean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Прямоугольник с одним вырезанным углом 66"/>
          <p:cNvSpPr/>
          <p:nvPr/>
        </p:nvSpPr>
        <p:spPr>
          <a:xfrm rot="5400000" flipH="1">
            <a:off x="2589512" y="4007637"/>
            <a:ext cx="2711293" cy="2394000"/>
          </a:xfrm>
          <a:prstGeom prst="snip1Rect">
            <a:avLst>
              <a:gd name="adj" fmla="val 29216"/>
            </a:avLst>
          </a:prstGeom>
          <a:pattFill prst="dkUpDiag">
            <a:fgClr>
              <a:srgbClr val="FFC000"/>
            </a:fgClr>
            <a:bgClr>
              <a:schemeClr val="bg1"/>
            </a:bgClr>
          </a:pattFill>
          <a:ln>
            <a:solidFill>
              <a:schemeClr val="lt1">
                <a:alpha val="4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с одним вырезанным углом 30"/>
          <p:cNvSpPr/>
          <p:nvPr/>
        </p:nvSpPr>
        <p:spPr>
          <a:xfrm rot="16200000">
            <a:off x="9410658" y="4007638"/>
            <a:ext cx="2711293" cy="2394000"/>
          </a:xfrm>
          <a:prstGeom prst="snip1Rect">
            <a:avLst>
              <a:gd name="adj" fmla="val 36676"/>
            </a:avLst>
          </a:prstGeom>
          <a:pattFill prst="dk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lt1">
                <a:alpha val="4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4" descr="http://zpub.ru/wp-content/uploads/2014/03/russia_with_crimea/map_4000px_russia_with_crimea_and_sevastopol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020"/>
          <a:stretch/>
        </p:blipFill>
        <p:spPr bwMode="auto">
          <a:xfrm rot="21449721">
            <a:off x="3043067" y="807340"/>
            <a:ext cx="8294842" cy="4561200"/>
          </a:xfrm>
          <a:prstGeom prst="rect">
            <a:avLst/>
          </a:prstGeom>
          <a:noFill/>
        </p:spPr>
      </p:pic>
      <p:sp>
        <p:nvSpPr>
          <p:cNvPr id="9" name="Полилиния 8"/>
          <p:cNvSpPr/>
          <p:nvPr/>
        </p:nvSpPr>
        <p:spPr>
          <a:xfrm>
            <a:off x="6135271" y="3407043"/>
            <a:ext cx="792000" cy="666000"/>
          </a:xfrm>
          <a:custGeom>
            <a:avLst/>
            <a:gdLst>
              <a:gd name="connsiteX0" fmla="*/ 164945 w 835168"/>
              <a:gd name="connsiteY0" fmla="*/ 3669 h 688665"/>
              <a:gd name="connsiteX1" fmla="*/ 137513 w 835168"/>
              <a:gd name="connsiteY1" fmla="*/ 95109 h 688665"/>
              <a:gd name="connsiteX2" fmla="*/ 128369 w 835168"/>
              <a:gd name="connsiteY2" fmla="*/ 122541 h 688665"/>
              <a:gd name="connsiteX3" fmla="*/ 73505 w 835168"/>
              <a:gd name="connsiteY3" fmla="*/ 140829 h 688665"/>
              <a:gd name="connsiteX4" fmla="*/ 353 w 835168"/>
              <a:gd name="connsiteY4" fmla="*/ 223125 h 688665"/>
              <a:gd name="connsiteX5" fmla="*/ 46073 w 835168"/>
              <a:gd name="connsiteY5" fmla="*/ 378573 h 688665"/>
              <a:gd name="connsiteX6" fmla="*/ 55217 w 835168"/>
              <a:gd name="connsiteY6" fmla="*/ 406005 h 688665"/>
              <a:gd name="connsiteX7" fmla="*/ 164945 w 835168"/>
              <a:gd name="connsiteY7" fmla="*/ 442581 h 688665"/>
              <a:gd name="connsiteX8" fmla="*/ 247241 w 835168"/>
              <a:gd name="connsiteY8" fmla="*/ 534021 h 688665"/>
              <a:gd name="connsiteX9" fmla="*/ 329537 w 835168"/>
              <a:gd name="connsiteY9" fmla="*/ 561453 h 688665"/>
              <a:gd name="connsiteX10" fmla="*/ 320393 w 835168"/>
              <a:gd name="connsiteY10" fmla="*/ 598029 h 688665"/>
              <a:gd name="connsiteX11" fmla="*/ 402689 w 835168"/>
              <a:gd name="connsiteY11" fmla="*/ 588885 h 688665"/>
              <a:gd name="connsiteX12" fmla="*/ 393545 w 835168"/>
              <a:gd name="connsiteY12" fmla="*/ 680325 h 688665"/>
              <a:gd name="connsiteX13" fmla="*/ 439265 w 835168"/>
              <a:gd name="connsiteY13" fmla="*/ 680325 h 688665"/>
              <a:gd name="connsiteX14" fmla="*/ 457553 w 835168"/>
              <a:gd name="connsiteY14" fmla="*/ 643749 h 688665"/>
              <a:gd name="connsiteX15" fmla="*/ 695297 w 835168"/>
              <a:gd name="connsiteY15" fmla="*/ 616317 h 688665"/>
              <a:gd name="connsiteX16" fmla="*/ 823313 w 835168"/>
              <a:gd name="connsiteY16" fmla="*/ 543165 h 688665"/>
              <a:gd name="connsiteX17" fmla="*/ 823313 w 835168"/>
              <a:gd name="connsiteY17" fmla="*/ 460869 h 688665"/>
              <a:gd name="connsiteX18" fmla="*/ 768449 w 835168"/>
              <a:gd name="connsiteY18" fmla="*/ 406005 h 688665"/>
              <a:gd name="connsiteX19" fmla="*/ 832457 w 835168"/>
              <a:gd name="connsiteY19" fmla="*/ 332853 h 688665"/>
              <a:gd name="connsiteX20" fmla="*/ 768449 w 835168"/>
              <a:gd name="connsiteY20" fmla="*/ 268845 h 688665"/>
              <a:gd name="connsiteX21" fmla="*/ 722729 w 835168"/>
              <a:gd name="connsiteY21" fmla="*/ 223125 h 688665"/>
              <a:gd name="connsiteX22" fmla="*/ 631289 w 835168"/>
              <a:gd name="connsiteY22" fmla="*/ 195693 h 688665"/>
              <a:gd name="connsiteX23" fmla="*/ 603857 w 835168"/>
              <a:gd name="connsiteY23" fmla="*/ 195693 h 688665"/>
              <a:gd name="connsiteX24" fmla="*/ 594713 w 835168"/>
              <a:gd name="connsiteY24" fmla="*/ 95109 h 688665"/>
              <a:gd name="connsiteX25" fmla="*/ 539849 w 835168"/>
              <a:gd name="connsiteY25" fmla="*/ 67677 h 688665"/>
              <a:gd name="connsiteX26" fmla="*/ 448409 w 835168"/>
              <a:gd name="connsiteY26" fmla="*/ 85965 h 688665"/>
              <a:gd name="connsiteX27" fmla="*/ 411833 w 835168"/>
              <a:gd name="connsiteY27" fmla="*/ 58533 h 688665"/>
              <a:gd name="connsiteX28" fmla="*/ 338681 w 835168"/>
              <a:gd name="connsiteY28" fmla="*/ 58533 h 688665"/>
              <a:gd name="connsiteX29" fmla="*/ 292961 w 835168"/>
              <a:gd name="connsiteY29" fmla="*/ 21957 h 688665"/>
              <a:gd name="connsiteX30" fmla="*/ 164945 w 835168"/>
              <a:gd name="connsiteY30" fmla="*/ 3669 h 68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35168" h="688665">
                <a:moveTo>
                  <a:pt x="164945" y="3669"/>
                </a:moveTo>
                <a:cubicBezTo>
                  <a:pt x="139037" y="15861"/>
                  <a:pt x="143609" y="75297"/>
                  <a:pt x="137513" y="95109"/>
                </a:cubicBezTo>
                <a:cubicBezTo>
                  <a:pt x="131417" y="114921"/>
                  <a:pt x="139037" y="114921"/>
                  <a:pt x="128369" y="122541"/>
                </a:cubicBezTo>
                <a:cubicBezTo>
                  <a:pt x="117701" y="130161"/>
                  <a:pt x="94841" y="124065"/>
                  <a:pt x="73505" y="140829"/>
                </a:cubicBezTo>
                <a:cubicBezTo>
                  <a:pt x="52169" y="157593"/>
                  <a:pt x="4925" y="183501"/>
                  <a:pt x="353" y="223125"/>
                </a:cubicBezTo>
                <a:cubicBezTo>
                  <a:pt x="-4219" y="262749"/>
                  <a:pt x="36929" y="348093"/>
                  <a:pt x="46073" y="378573"/>
                </a:cubicBezTo>
                <a:cubicBezTo>
                  <a:pt x="55217" y="409053"/>
                  <a:pt x="35405" y="395337"/>
                  <a:pt x="55217" y="406005"/>
                </a:cubicBezTo>
                <a:cubicBezTo>
                  <a:pt x="75029" y="416673"/>
                  <a:pt x="132941" y="421245"/>
                  <a:pt x="164945" y="442581"/>
                </a:cubicBezTo>
                <a:cubicBezTo>
                  <a:pt x="196949" y="463917"/>
                  <a:pt x="219809" y="514209"/>
                  <a:pt x="247241" y="534021"/>
                </a:cubicBezTo>
                <a:cubicBezTo>
                  <a:pt x="274673" y="553833"/>
                  <a:pt x="317345" y="550785"/>
                  <a:pt x="329537" y="561453"/>
                </a:cubicBezTo>
                <a:cubicBezTo>
                  <a:pt x="341729" y="572121"/>
                  <a:pt x="308201" y="593457"/>
                  <a:pt x="320393" y="598029"/>
                </a:cubicBezTo>
                <a:cubicBezTo>
                  <a:pt x="332585" y="602601"/>
                  <a:pt x="390497" y="575169"/>
                  <a:pt x="402689" y="588885"/>
                </a:cubicBezTo>
                <a:cubicBezTo>
                  <a:pt x="414881" y="602601"/>
                  <a:pt x="387449" y="665085"/>
                  <a:pt x="393545" y="680325"/>
                </a:cubicBezTo>
                <a:cubicBezTo>
                  <a:pt x="399641" y="695565"/>
                  <a:pt x="428597" y="686421"/>
                  <a:pt x="439265" y="680325"/>
                </a:cubicBezTo>
                <a:cubicBezTo>
                  <a:pt x="449933" y="674229"/>
                  <a:pt x="414881" y="654417"/>
                  <a:pt x="457553" y="643749"/>
                </a:cubicBezTo>
                <a:cubicBezTo>
                  <a:pt x="500225" y="633081"/>
                  <a:pt x="634337" y="633081"/>
                  <a:pt x="695297" y="616317"/>
                </a:cubicBezTo>
                <a:cubicBezTo>
                  <a:pt x="756257" y="599553"/>
                  <a:pt x="801977" y="569073"/>
                  <a:pt x="823313" y="543165"/>
                </a:cubicBezTo>
                <a:cubicBezTo>
                  <a:pt x="844649" y="517257"/>
                  <a:pt x="832457" y="483729"/>
                  <a:pt x="823313" y="460869"/>
                </a:cubicBezTo>
                <a:cubicBezTo>
                  <a:pt x="814169" y="438009"/>
                  <a:pt x="766925" y="427341"/>
                  <a:pt x="768449" y="406005"/>
                </a:cubicBezTo>
                <a:cubicBezTo>
                  <a:pt x="769973" y="384669"/>
                  <a:pt x="832457" y="355713"/>
                  <a:pt x="832457" y="332853"/>
                </a:cubicBezTo>
                <a:lnTo>
                  <a:pt x="768449" y="268845"/>
                </a:lnTo>
                <a:cubicBezTo>
                  <a:pt x="750161" y="250557"/>
                  <a:pt x="745589" y="235317"/>
                  <a:pt x="722729" y="223125"/>
                </a:cubicBezTo>
                <a:cubicBezTo>
                  <a:pt x="699869" y="210933"/>
                  <a:pt x="651101" y="200265"/>
                  <a:pt x="631289" y="195693"/>
                </a:cubicBezTo>
                <a:cubicBezTo>
                  <a:pt x="611477" y="191121"/>
                  <a:pt x="609953" y="212457"/>
                  <a:pt x="603857" y="195693"/>
                </a:cubicBezTo>
                <a:cubicBezTo>
                  <a:pt x="597761" y="178929"/>
                  <a:pt x="605381" y="116445"/>
                  <a:pt x="594713" y="95109"/>
                </a:cubicBezTo>
                <a:cubicBezTo>
                  <a:pt x="584045" y="73773"/>
                  <a:pt x="564233" y="69201"/>
                  <a:pt x="539849" y="67677"/>
                </a:cubicBezTo>
                <a:cubicBezTo>
                  <a:pt x="515465" y="66153"/>
                  <a:pt x="469745" y="87489"/>
                  <a:pt x="448409" y="85965"/>
                </a:cubicBezTo>
                <a:cubicBezTo>
                  <a:pt x="427073" y="84441"/>
                  <a:pt x="430121" y="63105"/>
                  <a:pt x="411833" y="58533"/>
                </a:cubicBezTo>
                <a:cubicBezTo>
                  <a:pt x="393545" y="53961"/>
                  <a:pt x="358493" y="64629"/>
                  <a:pt x="338681" y="58533"/>
                </a:cubicBezTo>
                <a:cubicBezTo>
                  <a:pt x="318869" y="52437"/>
                  <a:pt x="318869" y="31101"/>
                  <a:pt x="292961" y="21957"/>
                </a:cubicBezTo>
                <a:cubicBezTo>
                  <a:pt x="267053" y="12813"/>
                  <a:pt x="190853" y="-8523"/>
                  <a:pt x="164945" y="3669"/>
                </a:cubicBezTo>
                <a:close/>
              </a:path>
            </a:pathLst>
          </a:custGeom>
          <a:solidFill>
            <a:srgbClr val="00B050"/>
          </a:solidFill>
          <a:ln w="19050">
            <a:solidFill>
              <a:schemeClr val="bg1"/>
            </a:solidFill>
          </a:ln>
          <a:effectLst>
            <a:glow rad="381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5083371" y="2937857"/>
            <a:ext cx="580926" cy="695163"/>
          </a:xfrm>
          <a:custGeom>
            <a:avLst/>
            <a:gdLst>
              <a:gd name="connsiteX0" fmla="*/ 394562 w 580926"/>
              <a:gd name="connsiteY0" fmla="*/ 76 h 695163"/>
              <a:gd name="connsiteX1" fmla="*/ 352229 w 580926"/>
              <a:gd name="connsiteY1" fmla="*/ 50876 h 695163"/>
              <a:gd name="connsiteX2" fmla="*/ 343762 w 580926"/>
              <a:gd name="connsiteY2" fmla="*/ 76276 h 695163"/>
              <a:gd name="connsiteX3" fmla="*/ 335295 w 580926"/>
              <a:gd name="connsiteY3" fmla="*/ 110143 h 695163"/>
              <a:gd name="connsiteX4" fmla="*/ 242162 w 580926"/>
              <a:gd name="connsiteY4" fmla="*/ 194809 h 695163"/>
              <a:gd name="connsiteX5" fmla="*/ 199829 w 580926"/>
              <a:gd name="connsiteY5" fmla="*/ 228676 h 695163"/>
              <a:gd name="connsiteX6" fmla="*/ 225229 w 580926"/>
              <a:gd name="connsiteY6" fmla="*/ 262543 h 695163"/>
              <a:gd name="connsiteX7" fmla="*/ 208295 w 580926"/>
              <a:gd name="connsiteY7" fmla="*/ 313343 h 695163"/>
              <a:gd name="connsiteX8" fmla="*/ 208295 w 580926"/>
              <a:gd name="connsiteY8" fmla="*/ 338743 h 695163"/>
              <a:gd name="connsiteX9" fmla="*/ 174429 w 580926"/>
              <a:gd name="connsiteY9" fmla="*/ 355676 h 695163"/>
              <a:gd name="connsiteX10" fmla="*/ 165962 w 580926"/>
              <a:gd name="connsiteY10" fmla="*/ 347209 h 695163"/>
              <a:gd name="connsiteX11" fmla="*/ 140562 w 580926"/>
              <a:gd name="connsiteY11" fmla="*/ 406476 h 695163"/>
              <a:gd name="connsiteX12" fmla="*/ 123629 w 580926"/>
              <a:gd name="connsiteY12" fmla="*/ 389543 h 695163"/>
              <a:gd name="connsiteX13" fmla="*/ 81295 w 580926"/>
              <a:gd name="connsiteY13" fmla="*/ 431876 h 695163"/>
              <a:gd name="connsiteX14" fmla="*/ 22029 w 580926"/>
              <a:gd name="connsiteY14" fmla="*/ 431876 h 695163"/>
              <a:gd name="connsiteX15" fmla="*/ 5095 w 580926"/>
              <a:gd name="connsiteY15" fmla="*/ 516543 h 695163"/>
              <a:gd name="connsiteX16" fmla="*/ 106695 w 580926"/>
              <a:gd name="connsiteY16" fmla="*/ 584276 h 695163"/>
              <a:gd name="connsiteX17" fmla="*/ 208295 w 580926"/>
              <a:gd name="connsiteY17" fmla="*/ 618143 h 695163"/>
              <a:gd name="connsiteX18" fmla="*/ 250629 w 580926"/>
              <a:gd name="connsiteY18" fmla="*/ 660476 h 695163"/>
              <a:gd name="connsiteX19" fmla="*/ 284495 w 580926"/>
              <a:gd name="connsiteY19" fmla="*/ 643543 h 695163"/>
              <a:gd name="connsiteX20" fmla="*/ 369162 w 580926"/>
              <a:gd name="connsiteY20" fmla="*/ 694343 h 695163"/>
              <a:gd name="connsiteX21" fmla="*/ 453829 w 580926"/>
              <a:gd name="connsiteY21" fmla="*/ 668943 h 695163"/>
              <a:gd name="connsiteX22" fmla="*/ 453829 w 580926"/>
              <a:gd name="connsiteY22" fmla="*/ 592743 h 695163"/>
              <a:gd name="connsiteX23" fmla="*/ 504629 w 580926"/>
              <a:gd name="connsiteY23" fmla="*/ 575809 h 695163"/>
              <a:gd name="connsiteX24" fmla="*/ 546962 w 580926"/>
              <a:gd name="connsiteY24" fmla="*/ 567343 h 695163"/>
              <a:gd name="connsiteX25" fmla="*/ 580829 w 580926"/>
              <a:gd name="connsiteY25" fmla="*/ 474209 h 695163"/>
              <a:gd name="connsiteX26" fmla="*/ 555429 w 580926"/>
              <a:gd name="connsiteY26" fmla="*/ 406476 h 695163"/>
              <a:gd name="connsiteX27" fmla="*/ 504629 w 580926"/>
              <a:gd name="connsiteY27" fmla="*/ 364143 h 695163"/>
              <a:gd name="connsiteX28" fmla="*/ 521562 w 580926"/>
              <a:gd name="connsiteY28" fmla="*/ 279476 h 695163"/>
              <a:gd name="connsiteX29" fmla="*/ 496162 w 580926"/>
              <a:gd name="connsiteY29" fmla="*/ 262543 h 695163"/>
              <a:gd name="connsiteX30" fmla="*/ 530029 w 580926"/>
              <a:gd name="connsiteY30" fmla="*/ 160943 h 695163"/>
              <a:gd name="connsiteX31" fmla="*/ 445362 w 580926"/>
              <a:gd name="connsiteY31" fmla="*/ 42409 h 695163"/>
              <a:gd name="connsiteX32" fmla="*/ 394562 w 580926"/>
              <a:gd name="connsiteY32" fmla="*/ 76 h 69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80926" h="695163">
                <a:moveTo>
                  <a:pt x="394562" y="76"/>
                </a:moveTo>
                <a:cubicBezTo>
                  <a:pt x="379040" y="1487"/>
                  <a:pt x="360696" y="38176"/>
                  <a:pt x="352229" y="50876"/>
                </a:cubicBezTo>
                <a:cubicBezTo>
                  <a:pt x="343762" y="63576"/>
                  <a:pt x="346584" y="66398"/>
                  <a:pt x="343762" y="76276"/>
                </a:cubicBezTo>
                <a:cubicBezTo>
                  <a:pt x="340940" y="86154"/>
                  <a:pt x="352228" y="90388"/>
                  <a:pt x="335295" y="110143"/>
                </a:cubicBezTo>
                <a:cubicBezTo>
                  <a:pt x="318362" y="129898"/>
                  <a:pt x="264740" y="175054"/>
                  <a:pt x="242162" y="194809"/>
                </a:cubicBezTo>
                <a:cubicBezTo>
                  <a:pt x="219584" y="214565"/>
                  <a:pt x="202651" y="217387"/>
                  <a:pt x="199829" y="228676"/>
                </a:cubicBezTo>
                <a:cubicBezTo>
                  <a:pt x="197007" y="239965"/>
                  <a:pt x="223818" y="248432"/>
                  <a:pt x="225229" y="262543"/>
                </a:cubicBezTo>
                <a:cubicBezTo>
                  <a:pt x="226640" y="276654"/>
                  <a:pt x="211117" y="300643"/>
                  <a:pt x="208295" y="313343"/>
                </a:cubicBezTo>
                <a:cubicBezTo>
                  <a:pt x="205473" y="326043"/>
                  <a:pt x="213939" y="331688"/>
                  <a:pt x="208295" y="338743"/>
                </a:cubicBezTo>
                <a:cubicBezTo>
                  <a:pt x="202651" y="345798"/>
                  <a:pt x="181484" y="354265"/>
                  <a:pt x="174429" y="355676"/>
                </a:cubicBezTo>
                <a:cubicBezTo>
                  <a:pt x="167373" y="357087"/>
                  <a:pt x="171606" y="338742"/>
                  <a:pt x="165962" y="347209"/>
                </a:cubicBezTo>
                <a:cubicBezTo>
                  <a:pt x="160318" y="355676"/>
                  <a:pt x="147617" y="399420"/>
                  <a:pt x="140562" y="406476"/>
                </a:cubicBezTo>
                <a:cubicBezTo>
                  <a:pt x="133507" y="413532"/>
                  <a:pt x="133507" y="385310"/>
                  <a:pt x="123629" y="389543"/>
                </a:cubicBezTo>
                <a:cubicBezTo>
                  <a:pt x="113751" y="393776"/>
                  <a:pt x="98228" y="424821"/>
                  <a:pt x="81295" y="431876"/>
                </a:cubicBezTo>
                <a:cubicBezTo>
                  <a:pt x="64362" y="438931"/>
                  <a:pt x="34729" y="417765"/>
                  <a:pt x="22029" y="431876"/>
                </a:cubicBezTo>
                <a:cubicBezTo>
                  <a:pt x="9329" y="445987"/>
                  <a:pt x="-9016" y="491143"/>
                  <a:pt x="5095" y="516543"/>
                </a:cubicBezTo>
                <a:cubicBezTo>
                  <a:pt x="19206" y="541943"/>
                  <a:pt x="72828" y="567343"/>
                  <a:pt x="106695" y="584276"/>
                </a:cubicBezTo>
                <a:cubicBezTo>
                  <a:pt x="140562" y="601209"/>
                  <a:pt x="184306" y="605443"/>
                  <a:pt x="208295" y="618143"/>
                </a:cubicBezTo>
                <a:cubicBezTo>
                  <a:pt x="232284" y="630843"/>
                  <a:pt x="237929" y="656243"/>
                  <a:pt x="250629" y="660476"/>
                </a:cubicBezTo>
                <a:cubicBezTo>
                  <a:pt x="263329" y="664709"/>
                  <a:pt x="264739" y="637899"/>
                  <a:pt x="284495" y="643543"/>
                </a:cubicBezTo>
                <a:cubicBezTo>
                  <a:pt x="304250" y="649188"/>
                  <a:pt x="340940" y="690110"/>
                  <a:pt x="369162" y="694343"/>
                </a:cubicBezTo>
                <a:cubicBezTo>
                  <a:pt x="397384" y="698576"/>
                  <a:pt x="439718" y="685876"/>
                  <a:pt x="453829" y="668943"/>
                </a:cubicBezTo>
                <a:cubicBezTo>
                  <a:pt x="467940" y="652010"/>
                  <a:pt x="445362" y="608265"/>
                  <a:pt x="453829" y="592743"/>
                </a:cubicBezTo>
                <a:cubicBezTo>
                  <a:pt x="462296" y="577221"/>
                  <a:pt x="489107" y="580042"/>
                  <a:pt x="504629" y="575809"/>
                </a:cubicBezTo>
                <a:cubicBezTo>
                  <a:pt x="520151" y="571576"/>
                  <a:pt x="534262" y="584276"/>
                  <a:pt x="546962" y="567343"/>
                </a:cubicBezTo>
                <a:cubicBezTo>
                  <a:pt x="559662" y="550410"/>
                  <a:pt x="579418" y="501020"/>
                  <a:pt x="580829" y="474209"/>
                </a:cubicBezTo>
                <a:cubicBezTo>
                  <a:pt x="582240" y="447398"/>
                  <a:pt x="568129" y="424820"/>
                  <a:pt x="555429" y="406476"/>
                </a:cubicBezTo>
                <a:cubicBezTo>
                  <a:pt x="542729" y="388132"/>
                  <a:pt x="510273" y="385310"/>
                  <a:pt x="504629" y="364143"/>
                </a:cubicBezTo>
                <a:cubicBezTo>
                  <a:pt x="498985" y="342976"/>
                  <a:pt x="522973" y="296409"/>
                  <a:pt x="521562" y="279476"/>
                </a:cubicBezTo>
                <a:cubicBezTo>
                  <a:pt x="520151" y="262543"/>
                  <a:pt x="494751" y="282298"/>
                  <a:pt x="496162" y="262543"/>
                </a:cubicBezTo>
                <a:cubicBezTo>
                  <a:pt x="497573" y="242788"/>
                  <a:pt x="538496" y="197632"/>
                  <a:pt x="530029" y="160943"/>
                </a:cubicBezTo>
                <a:cubicBezTo>
                  <a:pt x="521562" y="124254"/>
                  <a:pt x="469351" y="67809"/>
                  <a:pt x="445362" y="42409"/>
                </a:cubicBezTo>
                <a:cubicBezTo>
                  <a:pt x="421373" y="17009"/>
                  <a:pt x="410084" y="-1335"/>
                  <a:pt x="394562" y="76"/>
                </a:cubicBezTo>
                <a:close/>
              </a:path>
            </a:pathLst>
          </a:custGeom>
          <a:solidFill>
            <a:srgbClr val="00A8E6"/>
          </a:solidFill>
          <a:ln w="19050">
            <a:solidFill>
              <a:schemeClr val="bg1"/>
            </a:solidFill>
          </a:ln>
          <a:effectLst>
            <a:glow rad="381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5255598" y="3585638"/>
            <a:ext cx="437571" cy="295388"/>
          </a:xfrm>
          <a:custGeom>
            <a:avLst/>
            <a:gdLst>
              <a:gd name="connsiteX0" fmla="*/ 71776 w 437571"/>
              <a:gd name="connsiteY0" fmla="*/ 40157 h 295388"/>
              <a:gd name="connsiteX1" fmla="*/ 32019 w 437571"/>
              <a:gd name="connsiteY1" fmla="*/ 103767 h 295388"/>
              <a:gd name="connsiteX2" fmla="*/ 214 w 437571"/>
              <a:gd name="connsiteY2" fmla="*/ 135572 h 295388"/>
              <a:gd name="connsiteX3" fmla="*/ 47922 w 437571"/>
              <a:gd name="connsiteY3" fmla="*/ 191232 h 295388"/>
              <a:gd name="connsiteX4" fmla="*/ 47922 w 437571"/>
              <a:gd name="connsiteY4" fmla="*/ 230988 h 295388"/>
              <a:gd name="connsiteX5" fmla="*/ 183094 w 437571"/>
              <a:gd name="connsiteY5" fmla="*/ 270745 h 295388"/>
              <a:gd name="connsiteX6" fmla="*/ 198997 w 437571"/>
              <a:gd name="connsiteY6" fmla="*/ 254842 h 295388"/>
              <a:gd name="connsiteX7" fmla="*/ 286461 w 437571"/>
              <a:gd name="connsiteY7" fmla="*/ 294599 h 295388"/>
              <a:gd name="connsiteX8" fmla="*/ 381877 w 437571"/>
              <a:gd name="connsiteY8" fmla="*/ 278696 h 295388"/>
              <a:gd name="connsiteX9" fmla="*/ 437536 w 437571"/>
              <a:gd name="connsiteY9" fmla="*/ 246891 h 295388"/>
              <a:gd name="connsiteX10" fmla="*/ 389828 w 437571"/>
              <a:gd name="connsiteY10" fmla="*/ 175329 h 295388"/>
              <a:gd name="connsiteX11" fmla="*/ 358023 w 437571"/>
              <a:gd name="connsiteY11" fmla="*/ 183280 h 295388"/>
              <a:gd name="connsiteX12" fmla="*/ 342120 w 437571"/>
              <a:gd name="connsiteY12" fmla="*/ 135572 h 295388"/>
              <a:gd name="connsiteX13" fmla="*/ 294412 w 437571"/>
              <a:gd name="connsiteY13" fmla="*/ 111719 h 295388"/>
              <a:gd name="connsiteX14" fmla="*/ 254656 w 437571"/>
              <a:gd name="connsiteY14" fmla="*/ 40157 h 295388"/>
              <a:gd name="connsiteX15" fmla="*/ 198997 w 437571"/>
              <a:gd name="connsiteY15" fmla="*/ 56059 h 295388"/>
              <a:gd name="connsiteX16" fmla="*/ 119484 w 437571"/>
              <a:gd name="connsiteY16" fmla="*/ 400 h 295388"/>
              <a:gd name="connsiteX17" fmla="*/ 71776 w 437571"/>
              <a:gd name="connsiteY17" fmla="*/ 40157 h 29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7571" h="295388">
                <a:moveTo>
                  <a:pt x="71776" y="40157"/>
                </a:moveTo>
                <a:cubicBezTo>
                  <a:pt x="57198" y="57385"/>
                  <a:pt x="43946" y="87865"/>
                  <a:pt x="32019" y="103767"/>
                </a:cubicBezTo>
                <a:cubicBezTo>
                  <a:pt x="20092" y="119669"/>
                  <a:pt x="-2436" y="120995"/>
                  <a:pt x="214" y="135572"/>
                </a:cubicBezTo>
                <a:cubicBezTo>
                  <a:pt x="2864" y="150149"/>
                  <a:pt x="39971" y="175329"/>
                  <a:pt x="47922" y="191232"/>
                </a:cubicBezTo>
                <a:cubicBezTo>
                  <a:pt x="55873" y="207135"/>
                  <a:pt x="25393" y="217736"/>
                  <a:pt x="47922" y="230988"/>
                </a:cubicBezTo>
                <a:cubicBezTo>
                  <a:pt x="70451" y="244240"/>
                  <a:pt x="157915" y="266769"/>
                  <a:pt x="183094" y="270745"/>
                </a:cubicBezTo>
                <a:cubicBezTo>
                  <a:pt x="208273" y="274721"/>
                  <a:pt x="181769" y="250866"/>
                  <a:pt x="198997" y="254842"/>
                </a:cubicBezTo>
                <a:cubicBezTo>
                  <a:pt x="216225" y="258818"/>
                  <a:pt x="255981" y="290623"/>
                  <a:pt x="286461" y="294599"/>
                </a:cubicBezTo>
                <a:cubicBezTo>
                  <a:pt x="316941" y="298575"/>
                  <a:pt x="356698" y="286647"/>
                  <a:pt x="381877" y="278696"/>
                </a:cubicBezTo>
                <a:cubicBezTo>
                  <a:pt x="407056" y="270745"/>
                  <a:pt x="436211" y="264119"/>
                  <a:pt x="437536" y="246891"/>
                </a:cubicBezTo>
                <a:cubicBezTo>
                  <a:pt x="438861" y="229663"/>
                  <a:pt x="403080" y="185931"/>
                  <a:pt x="389828" y="175329"/>
                </a:cubicBezTo>
                <a:cubicBezTo>
                  <a:pt x="376576" y="164727"/>
                  <a:pt x="365974" y="189906"/>
                  <a:pt x="358023" y="183280"/>
                </a:cubicBezTo>
                <a:cubicBezTo>
                  <a:pt x="350072" y="176654"/>
                  <a:pt x="352722" y="147499"/>
                  <a:pt x="342120" y="135572"/>
                </a:cubicBezTo>
                <a:cubicBezTo>
                  <a:pt x="331518" y="123645"/>
                  <a:pt x="308989" y="127621"/>
                  <a:pt x="294412" y="111719"/>
                </a:cubicBezTo>
                <a:cubicBezTo>
                  <a:pt x="279835" y="95817"/>
                  <a:pt x="270559" y="49434"/>
                  <a:pt x="254656" y="40157"/>
                </a:cubicBezTo>
                <a:cubicBezTo>
                  <a:pt x="238754" y="30880"/>
                  <a:pt x="221526" y="62685"/>
                  <a:pt x="198997" y="56059"/>
                </a:cubicBezTo>
                <a:cubicBezTo>
                  <a:pt x="176468" y="49433"/>
                  <a:pt x="140687" y="4376"/>
                  <a:pt x="119484" y="400"/>
                </a:cubicBezTo>
                <a:cubicBezTo>
                  <a:pt x="98281" y="-3576"/>
                  <a:pt x="86354" y="22929"/>
                  <a:pt x="71776" y="4015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>
            <a:glow rad="381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5760476" y="3550368"/>
            <a:ext cx="427961" cy="607680"/>
          </a:xfrm>
          <a:custGeom>
            <a:avLst/>
            <a:gdLst>
              <a:gd name="connsiteX0" fmla="*/ 363877 w 427961"/>
              <a:gd name="connsiteY0" fmla="*/ 54069 h 607680"/>
              <a:gd name="connsiteX1" fmla="*/ 310715 w 427961"/>
              <a:gd name="connsiteY1" fmla="*/ 85967 h 607680"/>
              <a:gd name="connsiteX2" fmla="*/ 268184 w 427961"/>
              <a:gd name="connsiteY2" fmla="*/ 64702 h 607680"/>
              <a:gd name="connsiteX3" fmla="*/ 236287 w 427961"/>
              <a:gd name="connsiteY3" fmla="*/ 75334 h 607680"/>
              <a:gd name="connsiteX4" fmla="*/ 183124 w 427961"/>
              <a:gd name="connsiteY4" fmla="*/ 54069 h 607680"/>
              <a:gd name="connsiteX5" fmla="*/ 172491 w 427961"/>
              <a:gd name="connsiteY5" fmla="*/ 906 h 607680"/>
              <a:gd name="connsiteX6" fmla="*/ 129961 w 427961"/>
              <a:gd name="connsiteY6" fmla="*/ 22172 h 607680"/>
              <a:gd name="connsiteX7" fmla="*/ 98064 w 427961"/>
              <a:gd name="connsiteY7" fmla="*/ 43437 h 607680"/>
              <a:gd name="connsiteX8" fmla="*/ 87431 w 427961"/>
              <a:gd name="connsiteY8" fmla="*/ 85967 h 607680"/>
              <a:gd name="connsiteX9" fmla="*/ 66166 w 427961"/>
              <a:gd name="connsiteY9" fmla="*/ 117865 h 607680"/>
              <a:gd name="connsiteX10" fmla="*/ 119329 w 427961"/>
              <a:gd name="connsiteY10" fmla="*/ 149762 h 607680"/>
              <a:gd name="connsiteX11" fmla="*/ 119329 w 427961"/>
              <a:gd name="connsiteY11" fmla="*/ 181660 h 607680"/>
              <a:gd name="connsiteX12" fmla="*/ 87431 w 427961"/>
              <a:gd name="connsiteY12" fmla="*/ 149762 h 607680"/>
              <a:gd name="connsiteX13" fmla="*/ 2371 w 427961"/>
              <a:gd name="connsiteY13" fmla="*/ 319883 h 607680"/>
              <a:gd name="connsiteX14" fmla="*/ 23636 w 427961"/>
              <a:gd name="connsiteY14" fmla="*/ 362413 h 607680"/>
              <a:gd name="connsiteX15" fmla="*/ 23636 w 427961"/>
              <a:gd name="connsiteY15" fmla="*/ 468739 h 607680"/>
              <a:gd name="connsiteX16" fmla="*/ 23636 w 427961"/>
              <a:gd name="connsiteY16" fmla="*/ 490004 h 607680"/>
              <a:gd name="connsiteX17" fmla="*/ 87431 w 427961"/>
              <a:gd name="connsiteY17" fmla="*/ 479372 h 607680"/>
              <a:gd name="connsiteX18" fmla="*/ 76798 w 427961"/>
              <a:gd name="connsiteY18" fmla="*/ 521902 h 607680"/>
              <a:gd name="connsiteX19" fmla="*/ 161859 w 427961"/>
              <a:gd name="connsiteY19" fmla="*/ 606962 h 607680"/>
              <a:gd name="connsiteX20" fmla="*/ 278817 w 427961"/>
              <a:gd name="connsiteY20" fmla="*/ 553799 h 607680"/>
              <a:gd name="connsiteX21" fmla="*/ 300082 w 427961"/>
              <a:gd name="connsiteY21" fmla="*/ 404944 h 607680"/>
              <a:gd name="connsiteX22" fmla="*/ 374510 w 427961"/>
              <a:gd name="connsiteY22" fmla="*/ 351781 h 607680"/>
              <a:gd name="connsiteX23" fmla="*/ 427673 w 427961"/>
              <a:gd name="connsiteY23" fmla="*/ 234823 h 607680"/>
              <a:gd name="connsiteX24" fmla="*/ 395775 w 427961"/>
              <a:gd name="connsiteY24" fmla="*/ 171027 h 607680"/>
              <a:gd name="connsiteX25" fmla="*/ 363877 w 427961"/>
              <a:gd name="connsiteY25" fmla="*/ 54069 h 60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7961" h="607680">
                <a:moveTo>
                  <a:pt x="363877" y="54069"/>
                </a:moveTo>
                <a:cubicBezTo>
                  <a:pt x="349700" y="39892"/>
                  <a:pt x="326664" y="84195"/>
                  <a:pt x="310715" y="85967"/>
                </a:cubicBezTo>
                <a:cubicBezTo>
                  <a:pt x="294766" y="87739"/>
                  <a:pt x="280589" y="66474"/>
                  <a:pt x="268184" y="64702"/>
                </a:cubicBezTo>
                <a:cubicBezTo>
                  <a:pt x="255779" y="62930"/>
                  <a:pt x="250464" y="77106"/>
                  <a:pt x="236287" y="75334"/>
                </a:cubicBezTo>
                <a:cubicBezTo>
                  <a:pt x="222110" y="73562"/>
                  <a:pt x="193757" y="66474"/>
                  <a:pt x="183124" y="54069"/>
                </a:cubicBezTo>
                <a:cubicBezTo>
                  <a:pt x="172491" y="41664"/>
                  <a:pt x="181351" y="6222"/>
                  <a:pt x="172491" y="906"/>
                </a:cubicBezTo>
                <a:cubicBezTo>
                  <a:pt x="163631" y="-4410"/>
                  <a:pt x="142365" y="15084"/>
                  <a:pt x="129961" y="22172"/>
                </a:cubicBezTo>
                <a:cubicBezTo>
                  <a:pt x="117557" y="29260"/>
                  <a:pt x="105152" y="32805"/>
                  <a:pt x="98064" y="43437"/>
                </a:cubicBezTo>
                <a:cubicBezTo>
                  <a:pt x="90976" y="54069"/>
                  <a:pt x="92747" y="73562"/>
                  <a:pt x="87431" y="85967"/>
                </a:cubicBezTo>
                <a:cubicBezTo>
                  <a:pt x="82115" y="98372"/>
                  <a:pt x="60850" y="107233"/>
                  <a:pt x="66166" y="117865"/>
                </a:cubicBezTo>
                <a:cubicBezTo>
                  <a:pt x="71482" y="128498"/>
                  <a:pt x="110468" y="139130"/>
                  <a:pt x="119329" y="149762"/>
                </a:cubicBezTo>
                <a:cubicBezTo>
                  <a:pt x="128189" y="160395"/>
                  <a:pt x="124645" y="181660"/>
                  <a:pt x="119329" y="181660"/>
                </a:cubicBezTo>
                <a:cubicBezTo>
                  <a:pt x="114013" y="181660"/>
                  <a:pt x="106924" y="126725"/>
                  <a:pt x="87431" y="149762"/>
                </a:cubicBezTo>
                <a:cubicBezTo>
                  <a:pt x="67938" y="172799"/>
                  <a:pt x="13003" y="284441"/>
                  <a:pt x="2371" y="319883"/>
                </a:cubicBezTo>
                <a:cubicBezTo>
                  <a:pt x="-8261" y="355325"/>
                  <a:pt x="20092" y="337604"/>
                  <a:pt x="23636" y="362413"/>
                </a:cubicBezTo>
                <a:cubicBezTo>
                  <a:pt x="27180" y="387222"/>
                  <a:pt x="23636" y="468739"/>
                  <a:pt x="23636" y="468739"/>
                </a:cubicBezTo>
                <a:cubicBezTo>
                  <a:pt x="23636" y="490004"/>
                  <a:pt x="13003" y="488232"/>
                  <a:pt x="23636" y="490004"/>
                </a:cubicBezTo>
                <a:cubicBezTo>
                  <a:pt x="34268" y="491776"/>
                  <a:pt x="78571" y="474056"/>
                  <a:pt x="87431" y="479372"/>
                </a:cubicBezTo>
                <a:cubicBezTo>
                  <a:pt x="96291" y="484688"/>
                  <a:pt x="64393" y="500637"/>
                  <a:pt x="76798" y="521902"/>
                </a:cubicBezTo>
                <a:cubicBezTo>
                  <a:pt x="89203" y="543167"/>
                  <a:pt x="128189" y="601646"/>
                  <a:pt x="161859" y="606962"/>
                </a:cubicBezTo>
                <a:cubicBezTo>
                  <a:pt x="195529" y="612278"/>
                  <a:pt x="255780" y="587469"/>
                  <a:pt x="278817" y="553799"/>
                </a:cubicBezTo>
                <a:cubicBezTo>
                  <a:pt x="301854" y="520129"/>
                  <a:pt x="284133" y="438614"/>
                  <a:pt x="300082" y="404944"/>
                </a:cubicBezTo>
                <a:cubicBezTo>
                  <a:pt x="316031" y="371274"/>
                  <a:pt x="353245" y="380135"/>
                  <a:pt x="374510" y="351781"/>
                </a:cubicBezTo>
                <a:cubicBezTo>
                  <a:pt x="395775" y="323427"/>
                  <a:pt x="424129" y="264949"/>
                  <a:pt x="427673" y="234823"/>
                </a:cubicBezTo>
                <a:cubicBezTo>
                  <a:pt x="431217" y="204697"/>
                  <a:pt x="401091" y="202925"/>
                  <a:pt x="395775" y="171027"/>
                </a:cubicBezTo>
                <a:cubicBezTo>
                  <a:pt x="390459" y="139129"/>
                  <a:pt x="378054" y="68246"/>
                  <a:pt x="363877" y="54069"/>
                </a:cubicBezTo>
                <a:close/>
              </a:path>
            </a:pathLst>
          </a:custGeom>
          <a:solidFill>
            <a:srgbClr val="E9AE02"/>
          </a:solidFill>
          <a:ln w="19050">
            <a:solidFill>
              <a:schemeClr val="bg1"/>
            </a:solidFill>
          </a:ln>
          <a:effectLst>
            <a:glow rad="381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6523482" y="4140734"/>
            <a:ext cx="0" cy="211329"/>
          </a:xfrm>
          <a:prstGeom prst="line">
            <a:avLst/>
          </a:prstGeom>
          <a:ln w="12700">
            <a:solidFill>
              <a:srgbClr val="FF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523482" y="4352063"/>
            <a:ext cx="4172871" cy="0"/>
          </a:xfrm>
          <a:prstGeom prst="line">
            <a:avLst/>
          </a:prstGeom>
          <a:ln w="12700">
            <a:solidFill>
              <a:srgbClr val="FF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530268" y="4352064"/>
            <a:ext cx="1404000" cy="0"/>
          </a:xfrm>
          <a:prstGeom prst="line">
            <a:avLst/>
          </a:prstGeom>
          <a:ln w="12700">
            <a:solidFill>
              <a:srgbClr val="FF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931607" y="4208074"/>
            <a:ext cx="0" cy="144000"/>
          </a:xfrm>
          <a:prstGeom prst="line">
            <a:avLst/>
          </a:prstGeom>
          <a:ln w="12700">
            <a:solidFill>
              <a:srgbClr val="FF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481328" y="4097023"/>
            <a:ext cx="3975401" cy="0"/>
          </a:xfrm>
          <a:prstGeom prst="line">
            <a:avLst/>
          </a:prstGeom>
          <a:ln w="12700">
            <a:solidFill>
              <a:srgbClr val="FF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446057" y="3913909"/>
            <a:ext cx="0" cy="180000"/>
          </a:xfrm>
          <a:prstGeom prst="line">
            <a:avLst/>
          </a:prstGeom>
          <a:ln w="12700">
            <a:solidFill>
              <a:srgbClr val="FF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792224" y="1376747"/>
            <a:ext cx="3667814" cy="0"/>
          </a:xfrm>
          <a:prstGeom prst="line">
            <a:avLst/>
          </a:prstGeom>
          <a:ln w="12700">
            <a:solidFill>
              <a:srgbClr val="FF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455445" y="1376747"/>
            <a:ext cx="15422" cy="1473099"/>
          </a:xfrm>
          <a:prstGeom prst="line">
            <a:avLst/>
          </a:prstGeom>
          <a:ln w="12700">
            <a:solidFill>
              <a:srgbClr val="FF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2652" y="1231568"/>
            <a:ext cx="248161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ru-RU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Свердловская      область</a:t>
            </a:r>
            <a:r>
              <a:rPr lang="en-US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ru-RU" sz="2000" b="1" spc="-100" dirty="0" smtClean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ts val="1320"/>
              </a:lnSpc>
            </a:pPr>
            <a:r>
              <a:rPr lang="en-US" sz="1300" spc="-130" dirty="0" smtClean="0">
                <a:solidFill>
                  <a:schemeClr val="bg1">
                    <a:lumMod val="6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  </a:t>
            </a:r>
            <a:r>
              <a:rPr lang="ru-RU" sz="1300" spc="-130" dirty="0" smtClean="0">
                <a:solidFill>
                  <a:schemeClr val="bg1">
                    <a:lumMod val="6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Экспорт </a:t>
            </a:r>
            <a:r>
              <a:rPr lang="en-US" sz="1300" spc="-130" dirty="0" smtClean="0">
                <a:solidFill>
                  <a:schemeClr val="bg1">
                    <a:lumMod val="6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/ </a:t>
            </a:r>
            <a:r>
              <a:rPr lang="ru-RU" sz="1300" spc="-130" dirty="0" smtClean="0">
                <a:solidFill>
                  <a:schemeClr val="bg1">
                    <a:lumMod val="6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участников ВЭД</a:t>
            </a:r>
            <a:endParaRPr lang="ru-RU" sz="1300" spc="-130" dirty="0">
              <a:solidFill>
                <a:schemeClr val="bg1">
                  <a:lumMod val="6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0736" y="4020823"/>
            <a:ext cx="1726553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ru-RU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Курганская область</a:t>
            </a:r>
            <a:r>
              <a:rPr lang="en-US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ru-RU" sz="2000" b="1" spc="-100" dirty="0" smtClean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ts val="1320"/>
              </a:lnSpc>
            </a:pPr>
            <a:r>
              <a:rPr lang="ru-RU" sz="1300" spc="-130" dirty="0">
                <a:solidFill>
                  <a:schemeClr val="bg1">
                    <a:lumMod val="6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Экспорт </a:t>
            </a:r>
            <a:r>
              <a:rPr lang="en-US" sz="1300" spc="-130" dirty="0">
                <a:solidFill>
                  <a:schemeClr val="bg1">
                    <a:lumMod val="6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/ </a:t>
            </a:r>
            <a:r>
              <a:rPr lang="ru-RU" sz="1300" spc="-130" dirty="0">
                <a:solidFill>
                  <a:schemeClr val="bg1">
                    <a:lumMod val="6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участников ВЭД</a:t>
            </a:r>
          </a:p>
          <a:p>
            <a:pPr>
              <a:lnSpc>
                <a:spcPts val="1320"/>
              </a:lnSpc>
            </a:pPr>
            <a:endParaRPr lang="ru-RU" sz="2000" b="1" spc="-1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26004" y="4298706"/>
            <a:ext cx="1726553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ru-RU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Омская область</a:t>
            </a:r>
          </a:p>
          <a:p>
            <a:pPr>
              <a:lnSpc>
                <a:spcPts val="1320"/>
              </a:lnSpc>
            </a:pPr>
            <a:r>
              <a:rPr lang="ru-RU" sz="1300" spc="-130" dirty="0">
                <a:solidFill>
                  <a:schemeClr val="bg1">
                    <a:lumMod val="6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Экспорт </a:t>
            </a:r>
            <a:r>
              <a:rPr lang="en-US" sz="1300" spc="-130" dirty="0">
                <a:solidFill>
                  <a:schemeClr val="bg1">
                    <a:lumMod val="6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/ </a:t>
            </a:r>
            <a:r>
              <a:rPr lang="ru-RU" sz="1300" spc="-130" dirty="0">
                <a:solidFill>
                  <a:schemeClr val="bg1">
                    <a:lumMod val="6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участников ВЭД</a:t>
            </a:r>
          </a:p>
          <a:p>
            <a:pPr>
              <a:lnSpc>
                <a:spcPts val="1320"/>
              </a:lnSpc>
            </a:pPr>
            <a:endParaRPr lang="ru-RU" sz="2000" b="1" spc="-1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807978" y="3961145"/>
            <a:ext cx="1726553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ru-RU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Томская</a:t>
            </a:r>
          </a:p>
          <a:p>
            <a:pPr>
              <a:lnSpc>
                <a:spcPts val="1700"/>
              </a:lnSpc>
            </a:pPr>
            <a:r>
              <a:rPr lang="ru-RU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Область</a:t>
            </a:r>
            <a:endParaRPr lang="en-US" sz="2000" b="1" spc="-100" dirty="0" smtClean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ts val="1320"/>
              </a:lnSpc>
            </a:pPr>
            <a:r>
              <a:rPr lang="ru-RU" sz="1200" spc="-130" dirty="0">
                <a:solidFill>
                  <a:schemeClr val="bg1">
                    <a:lumMod val="6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Экспорт </a:t>
            </a:r>
            <a:r>
              <a:rPr lang="en-US" sz="1200" spc="-130" dirty="0">
                <a:solidFill>
                  <a:schemeClr val="bg1">
                    <a:lumMod val="6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/ </a:t>
            </a:r>
            <a:r>
              <a:rPr lang="ru-RU" sz="1200" spc="-130" dirty="0">
                <a:solidFill>
                  <a:schemeClr val="bg1">
                    <a:lumMod val="6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участников ВЭД</a:t>
            </a:r>
          </a:p>
          <a:p>
            <a:pPr>
              <a:lnSpc>
                <a:spcPts val="1320"/>
              </a:lnSpc>
            </a:pPr>
            <a:endParaRPr lang="ru-RU" sz="2000" b="1" spc="-1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57325" y="2420241"/>
            <a:ext cx="65692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20"/>
              </a:lnSpc>
              <a:spcAft>
                <a:spcPts val="600"/>
              </a:spcAft>
            </a:pPr>
            <a:r>
              <a:rPr lang="ru-RU" sz="1400" b="1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2015</a:t>
            </a:r>
            <a:r>
              <a:rPr lang="ru-RU" sz="2000" b="1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ru-RU" sz="2000" b="1" spc="-100" dirty="0" smtClean="0">
              <a:solidFill>
                <a:srgbClr val="0070C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>
              <a:lnSpc>
                <a:spcPts val="1320"/>
              </a:lnSpc>
            </a:pPr>
            <a:endParaRPr lang="en-US" sz="2000" b="1" spc="-100" dirty="0" smtClean="0">
              <a:solidFill>
                <a:srgbClr val="FF2F9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ts val="1320"/>
              </a:lnSpc>
            </a:pPr>
            <a:r>
              <a:rPr lang="en-US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ru-RU" sz="2000" b="1" spc="-1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7325" y="2763141"/>
            <a:ext cx="65692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20"/>
              </a:lnSpc>
              <a:spcAft>
                <a:spcPts val="600"/>
              </a:spcAft>
            </a:pPr>
            <a:r>
              <a:rPr lang="ru-RU" sz="1400" b="1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201</a:t>
            </a:r>
            <a:r>
              <a:rPr lang="en-US" sz="1400" b="1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6</a:t>
            </a:r>
            <a:r>
              <a:rPr lang="ru-RU" sz="2000" b="1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ru-RU" sz="2000" b="1" spc="-100" dirty="0" smtClean="0">
              <a:solidFill>
                <a:srgbClr val="0070C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>
              <a:lnSpc>
                <a:spcPts val="1320"/>
              </a:lnSpc>
            </a:pPr>
            <a:endParaRPr lang="en-US" sz="2000" b="1" spc="-100" dirty="0" smtClean="0">
              <a:solidFill>
                <a:srgbClr val="FF2F9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ts val="1320"/>
              </a:lnSpc>
            </a:pPr>
            <a:r>
              <a:rPr lang="en-US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ru-RU" sz="2000" b="1" spc="-1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5475941" y="5677230"/>
            <a:ext cx="303662" cy="3036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5484305" y="6096643"/>
            <a:ext cx="303662" cy="303662"/>
          </a:xfrm>
          <a:prstGeom prst="ellipse">
            <a:avLst/>
          </a:prstGeom>
          <a:solidFill>
            <a:srgbClr val="E9AE02"/>
          </a:solidFill>
          <a:ln>
            <a:solidFill>
              <a:schemeClr val="bg1">
                <a:lumMod val="65000"/>
              </a:schemeClr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5" name="Группа 64"/>
          <p:cNvGrpSpPr/>
          <p:nvPr/>
        </p:nvGrpSpPr>
        <p:grpSpPr>
          <a:xfrm>
            <a:off x="275215" y="1884059"/>
            <a:ext cx="2201176" cy="1652699"/>
            <a:chOff x="275215" y="1884059"/>
            <a:chExt cx="2201176" cy="1652699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1464415" y="1884059"/>
              <a:ext cx="811377" cy="705408"/>
              <a:chOff x="1845373" y="1780924"/>
              <a:chExt cx="811377" cy="705408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2005577" y="1780924"/>
                <a:ext cx="454446" cy="705408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858312" y="1854076"/>
                <a:ext cx="784150" cy="2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60"/>
                  </a:lnSpc>
                </a:pPr>
                <a:r>
                  <a:rPr lang="ru-RU" sz="1600" b="1" dirty="0" smtClean="0">
                    <a:solidFill>
                      <a:srgbClr val="0070C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6,7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845373" y="2064996"/>
                <a:ext cx="8113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160"/>
                  </a:lnSpc>
                </a:pPr>
                <a:r>
                  <a:rPr lang="ru-RU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Млрд. </a:t>
                </a:r>
              </a:p>
              <a:p>
                <a:pPr algn="ctr">
                  <a:lnSpc>
                    <a:spcPts val="1160"/>
                  </a:lnSpc>
                </a:pPr>
                <a:r>
                  <a:rPr lang="ru-RU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долл.</a:t>
                </a: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46619" y="2980433"/>
              <a:ext cx="2129772" cy="51500"/>
              <a:chOff x="311963" y="2884244"/>
              <a:chExt cx="2129772" cy="51500"/>
            </a:xfrm>
          </p:grpSpPr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316884" y="2935744"/>
                <a:ext cx="212485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311963" y="2884244"/>
                <a:ext cx="212485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07597" y="2658474"/>
              <a:ext cx="205355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75216" y="1899292"/>
              <a:ext cx="1429009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en-US" sz="1600" b="1" dirty="0" smtClean="0">
                  <a:solidFill>
                    <a:srgbClr val="FF2F92"/>
                  </a:solidFill>
                  <a:latin typeface="Arial Narrow" charset="0"/>
                  <a:ea typeface="Arial Narrow" charset="0"/>
                  <a:cs typeface="Arial Narrow" charset="0"/>
                </a:rPr>
                <a:t>1Q: </a:t>
              </a:r>
              <a:r>
                <a:rPr lang="en-US" sz="1600" dirty="0" smtClean="0">
                  <a:solidFill>
                    <a:srgbClr val="0070C0"/>
                  </a:solidFill>
                  <a:latin typeface="Arial Narrow" charset="0"/>
                  <a:ea typeface="Arial Narrow" charset="0"/>
                  <a:cs typeface="Arial Narrow" charset="0"/>
                </a:rPr>
                <a:t>1,3 / 1247</a:t>
              </a:r>
            </a:p>
            <a:p>
              <a:pPr>
                <a:lnSpc>
                  <a:spcPts val="1320"/>
                </a:lnSpc>
              </a:pPr>
              <a:r>
                <a:rPr lang="en-US" sz="1600" b="1" dirty="0" smtClean="0">
                  <a:solidFill>
                    <a:srgbClr val="FF2F92"/>
                  </a:solidFill>
                  <a:latin typeface="Arial Narrow" charset="0"/>
                  <a:ea typeface="Arial Narrow" charset="0"/>
                  <a:cs typeface="Arial Narrow" charset="0"/>
                </a:rPr>
                <a:t>2Q: </a:t>
              </a:r>
              <a:r>
                <a:rPr lang="en-US" sz="1600" dirty="0" smtClean="0">
                  <a:solidFill>
                    <a:srgbClr val="0070C0"/>
                  </a:solidFill>
                  <a:latin typeface="Arial Narrow" charset="0"/>
                  <a:ea typeface="Arial Narrow" charset="0"/>
                  <a:cs typeface="Arial Narrow" charset="0"/>
                </a:rPr>
                <a:t>1,9 / 1344</a:t>
              </a:r>
            </a:p>
            <a:p>
              <a:pPr>
                <a:lnSpc>
                  <a:spcPts val="1320"/>
                </a:lnSpc>
              </a:pPr>
              <a:r>
                <a:rPr lang="en-US" sz="1600" b="1" dirty="0" smtClean="0">
                  <a:solidFill>
                    <a:srgbClr val="FF2F92"/>
                  </a:solidFill>
                  <a:latin typeface="Arial Narrow" charset="0"/>
                  <a:ea typeface="Arial Narrow" charset="0"/>
                  <a:cs typeface="Arial Narrow" charset="0"/>
                </a:rPr>
                <a:t>3Q: </a:t>
              </a:r>
              <a:r>
                <a:rPr lang="en-US" sz="1600" dirty="0" smtClean="0">
                  <a:solidFill>
                    <a:srgbClr val="0070C0"/>
                  </a:solidFill>
                  <a:latin typeface="Arial Narrow" charset="0"/>
                  <a:ea typeface="Arial Narrow" charset="0"/>
                  <a:cs typeface="Arial Narrow" charset="0"/>
                </a:rPr>
                <a:t>1,5 / 1382</a:t>
              </a:r>
            </a:p>
            <a:p>
              <a:pPr>
                <a:lnSpc>
                  <a:spcPts val="1320"/>
                </a:lnSpc>
              </a:pPr>
              <a:r>
                <a:rPr lang="en-US" sz="1600" b="1" dirty="0" smtClean="0">
                  <a:solidFill>
                    <a:srgbClr val="FF2F92"/>
                  </a:solidFill>
                  <a:latin typeface="Arial Narrow" charset="0"/>
                  <a:ea typeface="Arial Narrow" charset="0"/>
                  <a:cs typeface="Arial Narrow" charset="0"/>
                </a:rPr>
                <a:t>4Q: </a:t>
              </a:r>
              <a:r>
                <a:rPr lang="en-US" sz="1600" dirty="0">
                  <a:solidFill>
                    <a:srgbClr val="0070C0"/>
                  </a:solidFill>
                  <a:latin typeface="Arial Narrow" charset="0"/>
                  <a:ea typeface="Arial Narrow" charset="0"/>
                  <a:cs typeface="Arial Narrow" charset="0"/>
                </a:rPr>
                <a:t>2,0</a:t>
              </a:r>
              <a:r>
                <a:rPr lang="en-US" sz="1600" dirty="0" smtClean="0">
                  <a:solidFill>
                    <a:srgbClr val="0070C0"/>
                  </a:solidFill>
                  <a:latin typeface="Arial Narrow" charset="0"/>
                  <a:ea typeface="Arial Narrow" charset="0"/>
                  <a:cs typeface="Arial Narrow" charset="0"/>
                </a:rPr>
                <a:t> / 1397</a:t>
              </a:r>
              <a:endParaRPr lang="ru-RU" sz="1600" dirty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5215" y="2751538"/>
              <a:ext cx="1429009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en-US" sz="1600" b="1" dirty="0" smtClean="0">
                  <a:solidFill>
                    <a:srgbClr val="FF2F92"/>
                  </a:solidFill>
                  <a:latin typeface="Arial Narrow" charset="0"/>
                  <a:ea typeface="Arial Narrow" charset="0"/>
                  <a:cs typeface="Arial Narrow" charset="0"/>
                </a:rPr>
                <a:t>1Q: </a:t>
              </a:r>
              <a:r>
                <a:rPr lang="en-US" sz="1600" dirty="0" smtClean="0">
                  <a:solidFill>
                    <a:srgbClr val="0070C0"/>
                  </a:solidFill>
                  <a:latin typeface="Arial Narrow" charset="0"/>
                  <a:ea typeface="Arial Narrow" charset="0"/>
                  <a:cs typeface="Arial Narrow" charset="0"/>
                </a:rPr>
                <a:t>1,6</a:t>
              </a:r>
            </a:p>
          </p:txBody>
        </p:sp>
        <p:sp>
          <p:nvSpPr>
            <p:cNvPr id="57" name="Овал 56"/>
            <p:cNvSpPr/>
            <p:nvPr/>
          </p:nvSpPr>
          <p:spPr>
            <a:xfrm>
              <a:off x="378484" y="3221896"/>
              <a:ext cx="303662" cy="30366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1435945" y="3233096"/>
              <a:ext cx="303662" cy="303662"/>
            </a:xfrm>
            <a:prstGeom prst="ellipse">
              <a:avLst/>
            </a:prstGeom>
            <a:solidFill>
              <a:srgbClr val="E9AE02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42202" y="3243467"/>
              <a:ext cx="784150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60"/>
                </a:lnSpc>
              </a:pPr>
              <a:r>
                <a:rPr lang="ru-RU" sz="1600" b="1" dirty="0" smtClean="0">
                  <a:solidFill>
                    <a:srgbClr val="0070C0"/>
                  </a:solidFill>
                  <a:latin typeface="Arial Narrow" charset="0"/>
                  <a:ea typeface="Arial Narrow" charset="0"/>
                  <a:cs typeface="Arial Narrow" charset="0"/>
                </a:rPr>
                <a:t>44,7%</a:t>
              </a: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762011" y="3249226"/>
            <a:ext cx="78415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25,3%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275215" y="4541287"/>
            <a:ext cx="2196254" cy="1652699"/>
            <a:chOff x="275215" y="1884059"/>
            <a:chExt cx="2196254" cy="1652699"/>
          </a:xfrm>
        </p:grpSpPr>
        <p:grpSp>
          <p:nvGrpSpPr>
            <p:cNvPr id="75" name="Группа 74"/>
            <p:cNvGrpSpPr/>
            <p:nvPr/>
          </p:nvGrpSpPr>
          <p:grpSpPr>
            <a:xfrm>
              <a:off x="1464415" y="1884059"/>
              <a:ext cx="811377" cy="705408"/>
              <a:chOff x="1845373" y="1780924"/>
              <a:chExt cx="811377" cy="705408"/>
            </a:xfrm>
          </p:grpSpPr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2005577" y="1780924"/>
                <a:ext cx="454446" cy="705408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849168" y="1854076"/>
                <a:ext cx="784150" cy="2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60"/>
                  </a:lnSpc>
                </a:pPr>
                <a:r>
                  <a:rPr lang="ru-RU" sz="1600" b="1" spc="-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220,9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845373" y="2064996"/>
                <a:ext cx="8113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160"/>
                  </a:lnSpc>
                </a:pPr>
                <a:r>
                  <a:rPr lang="ru-RU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Млн. </a:t>
                </a:r>
              </a:p>
              <a:p>
                <a:pPr algn="ctr">
                  <a:lnSpc>
                    <a:spcPts val="1160"/>
                  </a:lnSpc>
                </a:pPr>
                <a:r>
                  <a:rPr lang="ru-RU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долл.</a:t>
                </a:r>
              </a:p>
            </p:txBody>
          </p:sp>
        </p:grpSp>
        <p:cxnSp>
          <p:nvCxnSpPr>
            <p:cNvPr id="84" name="Прямая соединительная линия 83"/>
            <p:cNvCxnSpPr/>
            <p:nvPr/>
          </p:nvCxnSpPr>
          <p:spPr>
            <a:xfrm>
              <a:off x="346618" y="3010583"/>
              <a:ext cx="2124851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307597" y="2658474"/>
              <a:ext cx="2053551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275216" y="1899292"/>
              <a:ext cx="1429009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en-US" sz="1600" b="1" dirty="0" smtClean="0">
                  <a:solidFill>
                    <a:srgbClr val="FF2F92"/>
                  </a:solidFill>
                  <a:latin typeface="Arial Narrow" charset="0"/>
                  <a:ea typeface="Arial Narrow" charset="0"/>
                  <a:cs typeface="Arial Narrow" charset="0"/>
                </a:rPr>
                <a:t>1Q: </a:t>
              </a:r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37</a:t>
              </a:r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  / </a:t>
              </a:r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52</a:t>
              </a:r>
              <a:endPara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pPr>
                <a:lnSpc>
                  <a:spcPts val="1320"/>
                </a:lnSpc>
              </a:pPr>
              <a:r>
                <a:rPr lang="en-US" sz="1600" b="1" dirty="0" smtClean="0">
                  <a:solidFill>
                    <a:srgbClr val="FF2F92"/>
                  </a:solidFill>
                  <a:latin typeface="Arial Narrow" charset="0"/>
                  <a:ea typeface="Arial Narrow" charset="0"/>
                  <a:cs typeface="Arial Narrow" charset="0"/>
                </a:rPr>
                <a:t>2Q: </a:t>
              </a:r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40</a:t>
              </a:r>
              <a:r>
                <a: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/ </a:t>
              </a:r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60</a:t>
              </a:r>
              <a:endPara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pPr>
                <a:lnSpc>
                  <a:spcPts val="1320"/>
                </a:lnSpc>
              </a:pPr>
              <a:r>
                <a:rPr lang="en-US" sz="1600" b="1" dirty="0" smtClean="0">
                  <a:solidFill>
                    <a:srgbClr val="FF2F92"/>
                  </a:solidFill>
                  <a:latin typeface="Arial Narrow" charset="0"/>
                  <a:ea typeface="Arial Narrow" charset="0"/>
                  <a:cs typeface="Arial Narrow" charset="0"/>
                </a:rPr>
                <a:t>3Q: </a:t>
              </a:r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1</a:t>
              </a:r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17</a:t>
              </a:r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/ </a:t>
              </a:r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55</a:t>
              </a:r>
              <a:endPara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pPr>
                <a:lnSpc>
                  <a:spcPts val="1320"/>
                </a:lnSpc>
              </a:pPr>
              <a:r>
                <a:rPr lang="en-US" sz="1600" b="1" dirty="0" smtClean="0">
                  <a:solidFill>
                    <a:srgbClr val="FF2F92"/>
                  </a:solidFill>
                  <a:latin typeface="Arial Narrow" charset="0"/>
                  <a:ea typeface="Arial Narrow" charset="0"/>
                  <a:cs typeface="Arial Narrow" charset="0"/>
                </a:rPr>
                <a:t>4Q: </a:t>
              </a:r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27 </a:t>
              </a:r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 / </a:t>
              </a:r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65</a:t>
              </a:r>
              <a:endPara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75215" y="2751538"/>
              <a:ext cx="1429009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en-US" sz="1600" b="1" dirty="0" smtClean="0">
                  <a:solidFill>
                    <a:srgbClr val="FF2F92"/>
                  </a:solidFill>
                  <a:latin typeface="Arial Narrow" charset="0"/>
                  <a:ea typeface="Arial Narrow" charset="0"/>
                  <a:cs typeface="Arial Narrow" charset="0"/>
                </a:rPr>
                <a:t>1Q: </a:t>
              </a:r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5</a:t>
              </a:r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3</a:t>
              </a:r>
            </a:p>
          </p:txBody>
        </p:sp>
        <p:sp>
          <p:nvSpPr>
            <p:cNvPr id="80" name="Овал 79"/>
            <p:cNvSpPr/>
            <p:nvPr/>
          </p:nvSpPr>
          <p:spPr>
            <a:xfrm>
              <a:off x="378484" y="3221896"/>
              <a:ext cx="303662" cy="30366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>
              <a:off x="1435945" y="3233096"/>
              <a:ext cx="303662" cy="30366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42202" y="3243467"/>
              <a:ext cx="784150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60"/>
                </a:lnSpc>
              </a:pPr>
              <a:r>
                <a:rPr lang="ru-RU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61,5%</a:t>
              </a:r>
            </a:p>
          </p:txBody>
        </p:sp>
      </p:grpSp>
      <p:cxnSp>
        <p:nvCxnSpPr>
          <p:cNvPr id="88" name="Прямая соединительная линия 87"/>
          <p:cNvCxnSpPr/>
          <p:nvPr/>
        </p:nvCxnSpPr>
        <p:spPr>
          <a:xfrm>
            <a:off x="346618" y="5735197"/>
            <a:ext cx="212485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719493" y="5909293"/>
            <a:ext cx="78415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24,3%</a:t>
            </a:r>
          </a:p>
        </p:txBody>
      </p:sp>
      <p:sp>
        <p:nvSpPr>
          <p:cNvPr id="90" name="Овал 89"/>
          <p:cNvSpPr/>
          <p:nvPr/>
        </p:nvSpPr>
        <p:spPr>
          <a:xfrm>
            <a:off x="6807158" y="5686600"/>
            <a:ext cx="303662" cy="303662"/>
          </a:xfrm>
          <a:prstGeom prst="ellipse">
            <a:avLst/>
          </a:prstGeom>
          <a:solidFill>
            <a:srgbClr val="0070C0"/>
          </a:solidFill>
          <a:ln>
            <a:solidFill>
              <a:schemeClr val="bg1">
                <a:lumMod val="65000"/>
              </a:schemeClr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TextBox 90"/>
          <p:cNvSpPr txBox="1"/>
          <p:nvPr/>
        </p:nvSpPr>
        <p:spPr>
          <a:xfrm>
            <a:off x="1947095" y="5060546"/>
            <a:ext cx="65692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20"/>
              </a:lnSpc>
              <a:spcAft>
                <a:spcPts val="600"/>
              </a:spcAft>
            </a:pPr>
            <a:r>
              <a:rPr lang="ru-RU" sz="1400" b="1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2015</a:t>
            </a:r>
            <a:r>
              <a:rPr lang="ru-RU" sz="2000" b="1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ru-RU" sz="2000" b="1" spc="-100" dirty="0" smtClean="0">
              <a:solidFill>
                <a:srgbClr val="0070C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>
              <a:lnSpc>
                <a:spcPts val="1320"/>
              </a:lnSpc>
            </a:pPr>
            <a:endParaRPr lang="en-US" sz="2000" b="1" spc="-100" dirty="0" smtClean="0">
              <a:solidFill>
                <a:srgbClr val="FF2F9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ts val="1320"/>
              </a:lnSpc>
            </a:pPr>
            <a:r>
              <a:rPr lang="en-US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ru-RU" sz="2000" b="1" spc="-1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965664" y="5441378"/>
            <a:ext cx="65692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20"/>
              </a:lnSpc>
              <a:spcAft>
                <a:spcPts val="600"/>
              </a:spcAft>
            </a:pPr>
            <a:r>
              <a:rPr lang="ru-RU" sz="1400" b="1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201</a:t>
            </a:r>
            <a:r>
              <a:rPr lang="en-US" sz="1400" b="1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6</a:t>
            </a:r>
            <a:r>
              <a:rPr lang="ru-RU" sz="2000" b="1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ru-RU" sz="2000" b="1" spc="-100" dirty="0" smtClean="0">
              <a:solidFill>
                <a:srgbClr val="0070C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>
              <a:lnSpc>
                <a:spcPts val="1320"/>
              </a:lnSpc>
            </a:pPr>
            <a:endParaRPr lang="en-US" sz="2000" b="1" spc="-100" dirty="0" smtClean="0">
              <a:solidFill>
                <a:srgbClr val="FF2F9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ts val="1320"/>
              </a:lnSpc>
            </a:pPr>
            <a:r>
              <a:rPr lang="en-US" sz="2000" b="1" spc="-10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ru-RU" sz="2000" b="1" spc="-1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58877" y="5168734"/>
            <a:ext cx="517119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20"/>
              </a:lnSpc>
              <a:spcAft>
                <a:spcPts val="600"/>
              </a:spcAft>
            </a:pPr>
            <a:r>
              <a:rPr lang="ru-RU" sz="1400" b="1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2015</a:t>
            </a:r>
            <a:endParaRPr lang="en-US" sz="2000" b="1" spc="-100" dirty="0" smtClean="0">
              <a:solidFill>
                <a:srgbClr val="FF2F9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2935774" y="4670824"/>
            <a:ext cx="454446" cy="70540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2763970" y="4723602"/>
            <a:ext cx="78415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ru-RU" sz="1600" b="1" spc="-100" dirty="0" smtClean="0">
                <a:solidFill>
                  <a:schemeClr val="accent2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541,5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757308" y="4934992"/>
            <a:ext cx="811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60"/>
              </a:lnSpc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Млн. </a:t>
            </a:r>
          </a:p>
          <a:p>
            <a:pPr algn="ctr">
              <a:lnSpc>
                <a:spcPts val="1160"/>
              </a:lnSpc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долл.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339957" y="5178258"/>
            <a:ext cx="517119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20"/>
              </a:lnSpc>
              <a:spcAft>
                <a:spcPts val="600"/>
              </a:spcAft>
            </a:pPr>
            <a:r>
              <a:rPr lang="ru-RU" sz="1400" b="1" spc="-10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2016</a:t>
            </a:r>
            <a:endParaRPr lang="en-US" sz="2000" b="1" spc="-100" dirty="0" smtClean="0">
              <a:solidFill>
                <a:srgbClr val="FF2F9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745050" y="4733126"/>
            <a:ext cx="78415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ru-RU" sz="1600" b="1" spc="-100" dirty="0" smtClean="0">
                <a:solidFill>
                  <a:schemeClr val="accent2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9</a:t>
            </a:r>
            <a:r>
              <a:rPr lang="en-US" sz="1600" b="1" spc="-100" dirty="0" smtClean="0">
                <a:solidFill>
                  <a:schemeClr val="accent2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1</a:t>
            </a:r>
            <a:r>
              <a:rPr lang="ru-RU" sz="1600" b="1" spc="-100" dirty="0" smtClean="0">
                <a:solidFill>
                  <a:schemeClr val="accent2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,</a:t>
            </a:r>
            <a:r>
              <a:rPr lang="en-US" sz="1600" b="1" spc="-100" dirty="0" smtClean="0">
                <a:solidFill>
                  <a:schemeClr val="accent2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9</a:t>
            </a:r>
            <a:endParaRPr lang="ru-RU" sz="1600" b="1" spc="-100" dirty="0" smtClean="0">
              <a:solidFill>
                <a:schemeClr val="accent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738388" y="4944516"/>
            <a:ext cx="811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60"/>
              </a:lnSpc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Млн. </a:t>
            </a:r>
          </a:p>
          <a:p>
            <a:pPr algn="ctr">
              <a:lnSpc>
                <a:spcPts val="1160"/>
              </a:lnSpc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долл.</a:t>
            </a: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3901766" y="4676634"/>
            <a:ext cx="454446" cy="70540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6" name="Группа 65"/>
          <p:cNvGrpSpPr/>
          <p:nvPr/>
        </p:nvGrpSpPr>
        <p:grpSpPr>
          <a:xfrm>
            <a:off x="2882732" y="5667811"/>
            <a:ext cx="2127212" cy="66558"/>
            <a:chOff x="2882732" y="5667811"/>
            <a:chExt cx="2127212" cy="66558"/>
          </a:xfrm>
        </p:grpSpPr>
        <p:cxnSp>
          <p:nvCxnSpPr>
            <p:cNvPr id="102" name="Прямая соединительная линия 101"/>
            <p:cNvCxnSpPr/>
            <p:nvPr/>
          </p:nvCxnSpPr>
          <p:spPr>
            <a:xfrm>
              <a:off x="2882732" y="5734369"/>
              <a:ext cx="2124851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2885093" y="5667811"/>
              <a:ext cx="2124851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Овал 103"/>
          <p:cNvSpPr/>
          <p:nvPr/>
        </p:nvSpPr>
        <p:spPr>
          <a:xfrm>
            <a:off x="3045677" y="5899844"/>
            <a:ext cx="303662" cy="303662"/>
          </a:xfrm>
          <a:prstGeom prst="ellipse">
            <a:avLst/>
          </a:prstGeom>
          <a:solidFill>
            <a:srgbClr val="0070C0"/>
          </a:solidFill>
          <a:ln>
            <a:solidFill>
              <a:schemeClr val="bg1">
                <a:lumMod val="65000"/>
              </a:schemeClr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5" name="Овал 104"/>
          <p:cNvSpPr/>
          <p:nvPr/>
        </p:nvSpPr>
        <p:spPr>
          <a:xfrm>
            <a:off x="4004135" y="5885412"/>
            <a:ext cx="303662" cy="303662"/>
          </a:xfrm>
          <a:prstGeom prst="ellipse">
            <a:avLst/>
          </a:prstGeom>
          <a:solidFill>
            <a:srgbClr val="E9AE02"/>
          </a:solidFill>
          <a:ln>
            <a:solidFill>
              <a:schemeClr val="bg1">
                <a:lumMod val="65000"/>
              </a:schemeClr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105"/>
          <p:cNvSpPr txBox="1"/>
          <p:nvPr/>
        </p:nvSpPr>
        <p:spPr>
          <a:xfrm>
            <a:off x="3226146" y="5896415"/>
            <a:ext cx="78415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ru-RU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44%</a:t>
            </a:r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206441" y="5904381"/>
            <a:ext cx="78415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3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9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%</a:t>
            </a:r>
          </a:p>
        </p:txBody>
      </p:sp>
      <p:grpSp>
        <p:nvGrpSpPr>
          <p:cNvPr id="108" name="Группа 107"/>
          <p:cNvGrpSpPr/>
          <p:nvPr/>
        </p:nvGrpSpPr>
        <p:grpSpPr>
          <a:xfrm>
            <a:off x="9734371" y="4568903"/>
            <a:ext cx="2133554" cy="1652699"/>
            <a:chOff x="266476" y="1884059"/>
            <a:chExt cx="2133554" cy="1652699"/>
          </a:xfrm>
        </p:grpSpPr>
        <p:grpSp>
          <p:nvGrpSpPr>
            <p:cNvPr id="109" name="Группа 108"/>
            <p:cNvGrpSpPr/>
            <p:nvPr/>
          </p:nvGrpSpPr>
          <p:grpSpPr>
            <a:xfrm>
              <a:off x="1448778" y="1884059"/>
              <a:ext cx="827014" cy="705408"/>
              <a:chOff x="1829736" y="1780924"/>
              <a:chExt cx="827014" cy="705408"/>
            </a:xfrm>
          </p:grpSpPr>
          <p:sp>
            <p:nvSpPr>
              <p:cNvPr id="119" name="Скругленный прямоугольник 118"/>
              <p:cNvSpPr/>
              <p:nvPr/>
            </p:nvSpPr>
            <p:spPr>
              <a:xfrm>
                <a:off x="2005577" y="1780924"/>
                <a:ext cx="454446" cy="705408"/>
              </a:xfrm>
              <a:prstGeom prst="round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1829736" y="1854076"/>
                <a:ext cx="784150" cy="2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60"/>
                  </a:lnSpc>
                </a:pPr>
                <a:r>
                  <a:rPr lang="en-US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253</a:t>
                </a:r>
                <a:endParaRPr lang="ru-RU" sz="1600" b="1" dirty="0" smtClean="0">
                  <a:solidFill>
                    <a:schemeClr val="accent6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845373" y="2064996"/>
                <a:ext cx="8113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160"/>
                  </a:lnSpc>
                </a:pPr>
                <a:r>
                  <a:rPr lang="ru-RU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Мл</a:t>
                </a:r>
                <a:r>
                  <a:rPr lang="ru-RU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н</a:t>
                </a:r>
                <a:r>
                  <a:rPr lang="ru-RU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. </a:t>
                </a:r>
              </a:p>
              <a:p>
                <a:pPr algn="ctr">
                  <a:lnSpc>
                    <a:spcPts val="1160"/>
                  </a:lnSpc>
                </a:pPr>
                <a:r>
                  <a:rPr lang="ru-RU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долл.</a:t>
                </a:r>
              </a:p>
            </p:txBody>
          </p:sp>
        </p:grpSp>
        <p:grpSp>
          <p:nvGrpSpPr>
            <p:cNvPr id="110" name="Группа 109"/>
            <p:cNvGrpSpPr/>
            <p:nvPr/>
          </p:nvGrpSpPr>
          <p:grpSpPr>
            <a:xfrm>
              <a:off x="266476" y="2980433"/>
              <a:ext cx="2133554" cy="51500"/>
              <a:chOff x="231820" y="2884244"/>
              <a:chExt cx="2133554" cy="51500"/>
            </a:xfrm>
          </p:grpSpPr>
          <p:cxnSp>
            <p:nvCxnSpPr>
              <p:cNvPr id="117" name="Прямая соединительная линия 116"/>
              <p:cNvCxnSpPr/>
              <p:nvPr/>
            </p:nvCxnSpPr>
            <p:spPr>
              <a:xfrm>
                <a:off x="231820" y="2935744"/>
                <a:ext cx="2124851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>
                <a:off x="240523" y="2884244"/>
                <a:ext cx="2124851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307597" y="2658474"/>
              <a:ext cx="2053551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426478" y="1899292"/>
              <a:ext cx="1277747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en-US" sz="1600" b="1" dirty="0" smtClean="0">
                  <a:solidFill>
                    <a:srgbClr val="FF2F92"/>
                  </a:solidFill>
                  <a:latin typeface="Arial Narrow" charset="0"/>
                  <a:ea typeface="Arial Narrow" charset="0"/>
                  <a:cs typeface="Arial Narrow" charset="0"/>
                </a:rPr>
                <a:t>1Q: </a:t>
              </a:r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45 </a:t>
              </a:r>
            </a:p>
            <a:p>
              <a:pPr>
                <a:lnSpc>
                  <a:spcPts val="1320"/>
                </a:lnSpc>
              </a:pPr>
              <a:r>
                <a:rPr lang="en-US" sz="1600" b="1" dirty="0" smtClean="0">
                  <a:solidFill>
                    <a:srgbClr val="FF2F92"/>
                  </a:solidFill>
                  <a:latin typeface="Arial Narrow" charset="0"/>
                  <a:ea typeface="Arial Narrow" charset="0"/>
                  <a:cs typeface="Arial Narrow" charset="0"/>
                </a:rPr>
                <a:t>2Q: </a:t>
              </a:r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107</a:t>
              </a:r>
            </a:p>
            <a:p>
              <a:pPr>
                <a:lnSpc>
                  <a:spcPts val="1320"/>
                </a:lnSpc>
              </a:pPr>
              <a:r>
                <a:rPr lang="en-US" sz="1600" b="1" dirty="0" smtClean="0">
                  <a:solidFill>
                    <a:srgbClr val="FF2F92"/>
                  </a:solidFill>
                  <a:latin typeface="Arial Narrow" charset="0"/>
                  <a:ea typeface="Arial Narrow" charset="0"/>
                  <a:cs typeface="Arial Narrow" charset="0"/>
                </a:rPr>
                <a:t>3Q: </a:t>
              </a:r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57 </a:t>
              </a:r>
            </a:p>
            <a:p>
              <a:pPr>
                <a:lnSpc>
                  <a:spcPts val="1320"/>
                </a:lnSpc>
              </a:pPr>
              <a:r>
                <a:rPr lang="en-US" sz="1600" b="1" dirty="0" smtClean="0">
                  <a:solidFill>
                    <a:srgbClr val="FF2F92"/>
                  </a:solidFill>
                  <a:latin typeface="Arial Narrow" charset="0"/>
                  <a:ea typeface="Arial Narrow" charset="0"/>
                  <a:cs typeface="Arial Narrow" charset="0"/>
                </a:rPr>
                <a:t>4Q: </a:t>
              </a:r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46 </a:t>
              </a:r>
              <a:r>
                <a:rPr lang="ru-RU" sz="1600" dirty="0" smtClean="0">
                  <a:solidFill>
                    <a:schemeClr val="accent6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/ 361</a:t>
              </a:r>
              <a:endParaRPr lang="ru-RU" sz="1600" dirty="0">
                <a:solidFill>
                  <a:schemeClr val="accent6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15994" y="2735844"/>
              <a:ext cx="1429009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en-US" sz="1600" b="1" dirty="0" smtClean="0">
                  <a:solidFill>
                    <a:srgbClr val="FF2F92"/>
                  </a:solidFill>
                  <a:latin typeface="Arial Narrow" charset="0"/>
                  <a:ea typeface="Arial Narrow" charset="0"/>
                  <a:cs typeface="Arial Narrow" charset="0"/>
                </a:rPr>
                <a:t>1Q: </a:t>
              </a:r>
              <a:r>
                <a:rPr lang="ru-RU" sz="1600" dirty="0" smtClean="0">
                  <a:solidFill>
                    <a:schemeClr val="accent6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33</a:t>
              </a:r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,</a:t>
              </a:r>
              <a:r>
                <a:rPr lang="ru-RU" sz="1600" dirty="0" smtClean="0">
                  <a:solidFill>
                    <a:schemeClr val="accent6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2</a:t>
              </a:r>
              <a:endParaRPr lang="en-US" sz="1600" dirty="0" smtClean="0">
                <a:solidFill>
                  <a:schemeClr val="accent6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378484" y="3221896"/>
              <a:ext cx="303662" cy="3036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1435945" y="3233096"/>
              <a:ext cx="303662" cy="30366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42202" y="3243467"/>
              <a:ext cx="784150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60"/>
                </a:lnSpc>
              </a:pPr>
              <a:r>
                <a:rPr lang="ru-RU" sz="1600" b="1" dirty="0" smtClean="0">
                  <a:solidFill>
                    <a:schemeClr val="accent6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46,1%</a:t>
              </a: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11167858" y="5934922"/>
            <a:ext cx="78415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21,4%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8133779" y="5679565"/>
            <a:ext cx="303662" cy="3036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6807158" y="6096643"/>
            <a:ext cx="303662" cy="3036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с двумя скругленными соседними углами 124"/>
          <p:cNvSpPr/>
          <p:nvPr/>
        </p:nvSpPr>
        <p:spPr>
          <a:xfrm>
            <a:off x="5243692" y="5484132"/>
            <a:ext cx="4230232" cy="1080772"/>
          </a:xfrm>
          <a:prstGeom prst="round2SameRect">
            <a:avLst>
              <a:gd name="adj1" fmla="val 9898"/>
              <a:gd name="adj2" fmla="val 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TextBox 125"/>
          <p:cNvSpPr txBox="1"/>
          <p:nvPr/>
        </p:nvSpPr>
        <p:spPr>
          <a:xfrm>
            <a:off x="5175188" y="5184736"/>
            <a:ext cx="368618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ru-RU" sz="2200" b="1" spc="-19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Товарная структура экспорта </a:t>
            </a:r>
            <a:r>
              <a:rPr lang="ru-RU" sz="2200" b="1" spc="-19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(2015):</a:t>
            </a:r>
            <a:endParaRPr lang="ru-RU" sz="1400" spc="-100" dirty="0" smtClean="0">
              <a:solidFill>
                <a:srgbClr val="FF2F9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690099" y="5703515"/>
            <a:ext cx="1099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60"/>
              </a:lnSpc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- Металлы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690099" y="6113273"/>
            <a:ext cx="1099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60"/>
              </a:lnSpc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- Хим. 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прод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.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999603" y="5699014"/>
            <a:ext cx="1099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60"/>
              </a:lnSpc>
            </a:pPr>
            <a:r>
              <a:rPr lang="ru-RU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- Машин-е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995508" y="6125363"/>
            <a:ext cx="1644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60"/>
              </a:lnSpc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- Древесина и ЦБП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8278849" y="5702944"/>
            <a:ext cx="1350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60"/>
              </a:lnSpc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- Мин. 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прод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.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466475" y="5400906"/>
            <a:ext cx="130895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ru-RU" sz="1600" b="1" spc="-100" dirty="0" smtClean="0">
                <a:solidFill>
                  <a:schemeClr val="accent2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181 экспортер</a:t>
            </a:r>
          </a:p>
        </p:txBody>
      </p:sp>
    </p:spTree>
    <p:extLst>
      <p:ext uri="{BB962C8B-B14F-4D97-AF65-F5344CB8AC3E}">
        <p14:creationId xmlns:p14="http://schemas.microsoft.com/office/powerpoint/2010/main" val="3023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173362" y="325976"/>
            <a:ext cx="6042559" cy="8233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ru-RU" sz="4600" b="1" spc="-430" dirty="0" smtClean="0">
                <a:solidFill>
                  <a:srgbClr val="F20079"/>
                </a:solidFill>
                <a:latin typeface="Arial" charset="0"/>
                <a:ea typeface="Arial" charset="0"/>
                <a:cs typeface="Arial" charset="0"/>
              </a:rPr>
              <a:t>КЕЙСЫ </a:t>
            </a:r>
            <a:r>
              <a:rPr lang="en-US" sz="4200" b="1" spc="-830" dirty="0" smtClean="0">
                <a:solidFill>
                  <a:srgbClr val="F20079"/>
                </a:solidFill>
                <a:latin typeface="Arial" charset="0"/>
                <a:ea typeface="Arial" charset="0"/>
                <a:cs typeface="Arial" charset="0"/>
              </a:rPr>
              <a:t>//</a:t>
            </a:r>
            <a:r>
              <a:rPr lang="en-US" sz="4200" b="1" spc="-430" dirty="0" smtClean="0">
                <a:solidFill>
                  <a:srgbClr val="F2007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600" b="1" spc="-430" dirty="0" smtClean="0">
                <a:solidFill>
                  <a:srgbClr val="F20079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ru-RU" sz="2600" b="1" spc="-25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УНИКАЛЬНЫЕ  КОМПЕТЕНЦИИ</a:t>
            </a:r>
            <a:endParaRPr lang="ru-RU" sz="2600" spc="-250" dirty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83500" y="1622380"/>
            <a:ext cx="1290887" cy="1290887"/>
            <a:chOff x="1490655" y="2042268"/>
            <a:chExt cx="1290887" cy="1290887"/>
          </a:xfrm>
        </p:grpSpPr>
        <p:pic>
          <p:nvPicPr>
            <p:cNvPr id="4" name="Изображение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6161" y="2158745"/>
              <a:ext cx="1030915" cy="1030915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1490655" y="2042268"/>
              <a:ext cx="1290887" cy="1290887"/>
            </a:xfrm>
            <a:prstGeom prst="ellipse">
              <a:avLst/>
            </a:prstGeom>
            <a:noFill/>
            <a:ln w="57150" cmpd="thickThin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83499" y="3241013"/>
            <a:ext cx="1290887" cy="1290887"/>
            <a:chOff x="2500470" y="1503653"/>
            <a:chExt cx="1290887" cy="1290887"/>
          </a:xfrm>
        </p:grpSpPr>
        <p:pic>
          <p:nvPicPr>
            <p:cNvPr id="8" name="Изображение 7"/>
            <p:cNvPicPr>
              <a:picLocks noChangeAspect="1"/>
            </p:cNvPicPr>
            <p:nvPr/>
          </p:nvPicPr>
          <p:blipFill rotWithShape="1">
            <a:blip r:embed="rId4"/>
            <a:srcRect t="4801" r="66592" b="73599"/>
            <a:stretch/>
          </p:blipFill>
          <p:spPr>
            <a:xfrm>
              <a:off x="2517838" y="1731313"/>
              <a:ext cx="1166338" cy="804385"/>
            </a:xfrm>
            <a:prstGeom prst="rect">
              <a:avLst/>
            </a:prstGeom>
          </p:spPr>
        </p:pic>
        <p:sp>
          <p:nvSpPr>
            <p:cNvPr id="49" name="Овал 48"/>
            <p:cNvSpPr/>
            <p:nvPr/>
          </p:nvSpPr>
          <p:spPr>
            <a:xfrm>
              <a:off x="2500470" y="1503653"/>
              <a:ext cx="1290887" cy="1290887"/>
            </a:xfrm>
            <a:prstGeom prst="ellipse">
              <a:avLst/>
            </a:prstGeom>
            <a:noFill/>
            <a:ln w="57150" cmpd="thickThin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82579" y="4859646"/>
            <a:ext cx="1290887" cy="1290887"/>
            <a:chOff x="371683" y="4804782"/>
            <a:chExt cx="1290887" cy="1290887"/>
          </a:xfrm>
        </p:grpSpPr>
        <p:pic>
          <p:nvPicPr>
            <p:cNvPr id="11" name="Изображение 10"/>
            <p:cNvPicPr>
              <a:picLocks noChangeAspect="1"/>
            </p:cNvPicPr>
            <p:nvPr/>
          </p:nvPicPr>
          <p:blipFill rotWithShape="1">
            <a:blip r:embed="rId5"/>
            <a:srcRect l="12585" t="13050" r="15416" b="7951"/>
            <a:stretch/>
          </p:blipFill>
          <p:spPr>
            <a:xfrm>
              <a:off x="508110" y="4924212"/>
              <a:ext cx="984306" cy="1080000"/>
            </a:xfrm>
            <a:prstGeom prst="rect">
              <a:avLst/>
            </a:prstGeom>
          </p:spPr>
        </p:pic>
        <p:sp>
          <p:nvSpPr>
            <p:cNvPr id="55" name="Овал 54"/>
            <p:cNvSpPr/>
            <p:nvPr/>
          </p:nvSpPr>
          <p:spPr>
            <a:xfrm>
              <a:off x="371683" y="4804782"/>
              <a:ext cx="1290887" cy="1290887"/>
            </a:xfrm>
            <a:prstGeom prst="ellipse">
              <a:avLst/>
            </a:prstGeom>
            <a:noFill/>
            <a:ln w="57150" cmpd="thickThin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201332" y="1839445"/>
            <a:ext cx="271814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Экспорт товаров                      через защитные меры</a:t>
            </a:r>
            <a:endParaRPr lang="ru-RU" dirty="0" smtClean="0">
              <a:solidFill>
                <a:srgbClr val="0070C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01332" y="3535778"/>
            <a:ext cx="271814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Экспорт логистических услуг</a:t>
            </a:r>
            <a:endParaRPr lang="ru-RU" dirty="0" smtClean="0">
              <a:solidFill>
                <a:srgbClr val="0070C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01332" y="5232111"/>
            <a:ext cx="249868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Экспорт из отрасли                     с нуля</a:t>
            </a:r>
            <a:endParaRPr lang="ru-RU" dirty="0" smtClean="0">
              <a:solidFill>
                <a:srgbClr val="0070C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293736" y="1233036"/>
            <a:ext cx="4406280" cy="1666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4700016" y="1249700"/>
            <a:ext cx="0" cy="542379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293736" y="6652380"/>
            <a:ext cx="4406280" cy="2111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555523" y="13351008"/>
            <a:ext cx="5050479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ru-RU" sz="2200" b="1" spc="-190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Промежуточный  итог</a:t>
            </a:r>
            <a:endParaRPr lang="ru-RU" sz="2200" spc="-190" dirty="0" smtClean="0">
              <a:solidFill>
                <a:srgbClr val="0070C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051827" y="13266076"/>
            <a:ext cx="3072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8660555" y="13270294"/>
            <a:ext cx="3072155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4823050" y="0"/>
            <a:ext cx="7308000" cy="3379826"/>
          </a:xfrm>
          <a:prstGeom prst="rect">
            <a:avLst/>
          </a:prstGeom>
          <a:pattFill prst="dk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TextBox 79"/>
          <p:cNvSpPr txBox="1"/>
          <p:nvPr/>
        </p:nvSpPr>
        <p:spPr>
          <a:xfrm>
            <a:off x="4997302" y="174406"/>
            <a:ext cx="1047637" cy="5796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800"/>
              </a:lnSpc>
              <a:spcAft>
                <a:spcPts val="600"/>
              </a:spcAft>
            </a:pPr>
            <a:r>
              <a:rPr lang="en-US" sz="4600" b="1" spc="-430" dirty="0" smtClean="0">
                <a:solidFill>
                  <a:srgbClr val="F20079"/>
                </a:solidFill>
                <a:latin typeface="Aharoni" charset="0"/>
                <a:ea typeface="Aharoni" charset="0"/>
                <a:cs typeface="Aharoni" charset="0"/>
              </a:rPr>
              <a:t>01. 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01922" y="158544"/>
            <a:ext cx="454809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ru-RU" sz="2000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«Вы первые, кто доказал целесообразность защиты отрасли, которой нет…»</a:t>
            </a:r>
            <a:endParaRPr lang="ru-RU" sz="2000" spc="-1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884000" y="3505714"/>
            <a:ext cx="7247050" cy="3170803"/>
          </a:xfrm>
          <a:prstGeom prst="rect">
            <a:avLst/>
          </a:prstGeom>
          <a:pattFill prst="dk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5061097" y="3622255"/>
            <a:ext cx="1339978" cy="5796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800"/>
              </a:lnSpc>
              <a:spcAft>
                <a:spcPts val="600"/>
              </a:spcAft>
            </a:pPr>
            <a:r>
              <a:rPr lang="en-US" sz="4600" b="1" spc="-430" dirty="0" smtClean="0">
                <a:solidFill>
                  <a:srgbClr val="F20079"/>
                </a:solidFill>
                <a:latin typeface="Aharoni" charset="0"/>
                <a:ea typeface="Aharoni" charset="0"/>
                <a:cs typeface="Aharoni" charset="0"/>
              </a:rPr>
              <a:t>0</a:t>
            </a:r>
            <a:r>
              <a:rPr lang="ru-RU" sz="4600" b="1" spc="-430" dirty="0" smtClean="0">
                <a:solidFill>
                  <a:srgbClr val="F20079"/>
                </a:solidFill>
                <a:latin typeface="Aharoni" charset="0"/>
                <a:ea typeface="Aharoni" charset="0"/>
                <a:cs typeface="Aharoni" charset="0"/>
              </a:rPr>
              <a:t>2</a:t>
            </a:r>
            <a:r>
              <a:rPr lang="ru-RU" sz="4600" b="1" spc="-730" dirty="0" smtClean="0">
                <a:solidFill>
                  <a:srgbClr val="F20079"/>
                </a:solidFill>
                <a:latin typeface="Aharoni" charset="0"/>
                <a:ea typeface="Aharoni" charset="0"/>
                <a:cs typeface="Aharoni" charset="0"/>
              </a:rPr>
              <a:t> </a:t>
            </a:r>
            <a:r>
              <a:rPr lang="en-US" sz="4600" b="1" spc="-430" dirty="0" smtClean="0">
                <a:solidFill>
                  <a:srgbClr val="F20079"/>
                </a:solidFill>
                <a:latin typeface="Aharoni" charset="0"/>
                <a:ea typeface="Aharoni" charset="0"/>
                <a:cs typeface="Aharoni" charset="0"/>
              </a:rPr>
              <a:t>. 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028475" y="3604169"/>
            <a:ext cx="27793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ru-RU" sz="2000" b="1" spc="-100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Из Тюмени этим заниматься невозможно</a:t>
            </a:r>
            <a:endParaRPr lang="ru-RU" sz="2000" spc="-100" dirty="0" smtClean="0">
              <a:solidFill>
                <a:srgbClr val="0070C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5457325" y="706753"/>
            <a:ext cx="0" cy="3807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-609600" y="61505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68" name="Группа 67"/>
          <p:cNvGrpSpPr/>
          <p:nvPr/>
        </p:nvGrpSpPr>
        <p:grpSpPr>
          <a:xfrm>
            <a:off x="5251125" y="708433"/>
            <a:ext cx="6674176" cy="2605975"/>
            <a:chOff x="5251125" y="708433"/>
            <a:chExt cx="6674176" cy="2605975"/>
          </a:xfrm>
        </p:grpSpPr>
        <p:cxnSp>
          <p:nvCxnSpPr>
            <p:cNvPr id="109" name="Прямая соединительная линия 108"/>
            <p:cNvCxnSpPr/>
            <p:nvPr/>
          </p:nvCxnSpPr>
          <p:spPr>
            <a:xfrm>
              <a:off x="5451180" y="1090561"/>
              <a:ext cx="6190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Группа 26"/>
            <p:cNvGrpSpPr/>
            <p:nvPr/>
          </p:nvGrpSpPr>
          <p:grpSpPr>
            <a:xfrm>
              <a:off x="6773729" y="708433"/>
              <a:ext cx="1393991" cy="998062"/>
              <a:chOff x="5731740" y="750963"/>
              <a:chExt cx="1393991" cy="998062"/>
            </a:xfrm>
          </p:grpSpPr>
          <p:pic>
            <p:nvPicPr>
              <p:cNvPr id="72" name="Изображение 7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31740" y="750963"/>
                <a:ext cx="1086838" cy="998062"/>
              </a:xfrm>
              <a:prstGeom prst="rect">
                <a:avLst/>
              </a:prstGeom>
            </p:spPr>
          </p:pic>
          <p:pic>
            <p:nvPicPr>
              <p:cNvPr id="125" name="Изображение 124"/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1469"/>
              <a:stretch/>
            </p:blipFill>
            <p:spPr>
              <a:xfrm>
                <a:off x="6699762" y="1086559"/>
                <a:ext cx="425969" cy="552760"/>
              </a:xfrm>
              <a:prstGeom prst="rect">
                <a:avLst/>
              </a:prstGeom>
            </p:spPr>
          </p:pic>
          <p:cxnSp>
            <p:nvCxnSpPr>
              <p:cNvPr id="3" name="Прямая со стрелкой 2"/>
              <p:cNvCxnSpPr/>
              <p:nvPr/>
            </p:nvCxnSpPr>
            <p:spPr>
              <a:xfrm>
                <a:off x="7050665" y="1459319"/>
                <a:ext cx="0" cy="28800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Группа 27"/>
            <p:cNvGrpSpPr/>
            <p:nvPr/>
          </p:nvGrpSpPr>
          <p:grpSpPr>
            <a:xfrm>
              <a:off x="8388103" y="769557"/>
              <a:ext cx="1200197" cy="873672"/>
              <a:chOff x="7516234" y="897147"/>
              <a:chExt cx="1200197" cy="873672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7648920" y="897147"/>
                <a:ext cx="841710" cy="8417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Изображение 1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16234" y="1020667"/>
                <a:ext cx="1129055" cy="564528"/>
              </a:xfrm>
              <a:prstGeom prst="rect">
                <a:avLst/>
              </a:prstGeom>
            </p:spPr>
          </p:pic>
          <p:cxnSp>
            <p:nvCxnSpPr>
              <p:cNvPr id="64" name="Прямая со стрелкой 63"/>
              <p:cNvCxnSpPr/>
              <p:nvPr/>
            </p:nvCxnSpPr>
            <p:spPr>
              <a:xfrm flipV="1">
                <a:off x="8585296" y="1462864"/>
                <a:ext cx="0" cy="28800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 стрелкой 65"/>
              <p:cNvCxnSpPr/>
              <p:nvPr/>
            </p:nvCxnSpPr>
            <p:spPr>
              <a:xfrm flipV="1">
                <a:off x="8716431" y="1338819"/>
                <a:ext cx="0" cy="43200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Группа 28"/>
            <p:cNvGrpSpPr/>
            <p:nvPr/>
          </p:nvGrpSpPr>
          <p:grpSpPr>
            <a:xfrm>
              <a:off x="9953937" y="754212"/>
              <a:ext cx="1971364" cy="841710"/>
              <a:chOff x="9124598" y="903067"/>
              <a:chExt cx="1971364" cy="841710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9124598" y="903067"/>
                <a:ext cx="841710" cy="841710"/>
                <a:chOff x="9124598" y="903067"/>
                <a:chExt cx="841710" cy="841710"/>
              </a:xfrm>
            </p:grpSpPr>
            <p:sp>
              <p:nvSpPr>
                <p:cNvPr id="74" name="Овал 73"/>
                <p:cNvSpPr/>
                <p:nvPr/>
              </p:nvSpPr>
              <p:spPr>
                <a:xfrm>
                  <a:off x="9124598" y="903067"/>
                  <a:ext cx="841710" cy="84171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1" name="Изображение 20"/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56503" t="16959" r="3717" b="33514"/>
                <a:stretch/>
              </p:blipFill>
              <p:spPr>
                <a:xfrm rot="20542353">
                  <a:off x="9190992" y="934347"/>
                  <a:ext cx="708923" cy="576000"/>
                </a:xfrm>
                <a:prstGeom prst="rect">
                  <a:avLst/>
                </a:prstGeom>
              </p:spPr>
            </p:pic>
          </p:grpSp>
          <p:sp>
            <p:nvSpPr>
              <p:cNvPr id="24" name="TextBox 23"/>
              <p:cNvSpPr txBox="1"/>
              <p:nvPr/>
            </p:nvSpPr>
            <p:spPr>
              <a:xfrm>
                <a:off x="9827516" y="1433118"/>
                <a:ext cx="1268446" cy="259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320"/>
                  </a:lnSpc>
                </a:pPr>
                <a:r>
                  <a:rPr lang="ru-RU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окупаемость</a:t>
                </a:r>
                <a:endParaRPr lang="ru-RU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5516095" y="820572"/>
              <a:ext cx="1115035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  <a:spcAft>
                  <a:spcPts val="600"/>
                </a:spcAft>
              </a:pPr>
              <a:r>
                <a:rPr lang="ru-RU" sz="2200" b="1" spc="-190" dirty="0" smtClean="0">
                  <a:solidFill>
                    <a:srgbClr val="FF2F92"/>
                  </a:solidFill>
                  <a:latin typeface="Arial Narrow" charset="0"/>
                  <a:ea typeface="Arial Narrow" charset="0"/>
                  <a:cs typeface="Arial Narrow" charset="0"/>
                </a:rPr>
                <a:t>Вызовы</a:t>
              </a:r>
              <a:endParaRPr lang="ru-RU" sz="2200" spc="-19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cxnSp>
          <p:nvCxnSpPr>
            <p:cNvPr id="81" name="Прямая соединительная линия 80"/>
            <p:cNvCxnSpPr/>
            <p:nvPr/>
          </p:nvCxnSpPr>
          <p:spPr>
            <a:xfrm flipH="1">
              <a:off x="5440791" y="2253966"/>
              <a:ext cx="1" cy="972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5439605" y="1838497"/>
              <a:ext cx="28564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5483298" y="2193388"/>
              <a:ext cx="948199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  <a:spcAft>
                  <a:spcPts val="600"/>
                </a:spcAft>
              </a:pPr>
              <a:r>
                <a:rPr lang="ru-RU" sz="2200" b="1" spc="-190" dirty="0" smtClean="0">
                  <a:solidFill>
                    <a:srgbClr val="FF2F92"/>
                  </a:solidFill>
                  <a:latin typeface="Arial Narrow" charset="0"/>
                  <a:ea typeface="Arial Narrow" charset="0"/>
                  <a:cs typeface="Arial Narrow" charset="0"/>
                </a:rPr>
                <a:t>         Цел</a:t>
              </a:r>
              <a:r>
                <a:rPr lang="ru-RU" sz="2200" b="1" spc="-190" dirty="0">
                  <a:solidFill>
                    <a:srgbClr val="FF2F92"/>
                  </a:solidFill>
                  <a:latin typeface="Arial Narrow" charset="0"/>
                  <a:ea typeface="Arial Narrow" charset="0"/>
                  <a:cs typeface="Arial Narrow" charset="0"/>
                </a:rPr>
                <a:t>и</a:t>
              </a:r>
              <a:endParaRPr lang="ru-RU" sz="2200" spc="-19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cxnSp>
          <p:nvCxnSpPr>
            <p:cNvPr id="95" name="Прямая соединительная линия 94"/>
            <p:cNvCxnSpPr/>
            <p:nvPr/>
          </p:nvCxnSpPr>
          <p:spPr>
            <a:xfrm>
              <a:off x="5443150" y="1458120"/>
              <a:ext cx="0" cy="3807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5437246" y="2267823"/>
              <a:ext cx="273047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5481036" y="1335766"/>
              <a:ext cx="1115035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  <a:spcAft>
                  <a:spcPts val="600"/>
                </a:spcAft>
              </a:pPr>
              <a:r>
                <a:rPr lang="ru-RU" sz="2200" b="1" spc="-190" dirty="0" smtClean="0">
                  <a:solidFill>
                    <a:srgbClr val="FF2F92"/>
                  </a:solidFill>
                  <a:latin typeface="Arial Narrow" charset="0"/>
                  <a:ea typeface="Arial Narrow" charset="0"/>
                  <a:cs typeface="Arial Narrow" charset="0"/>
                </a:rPr>
                <a:t>         Решение</a:t>
              </a:r>
              <a:endParaRPr lang="ru-RU" sz="2200" spc="-19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51125" y="1909391"/>
              <a:ext cx="3580142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600"/>
                </a:lnSpc>
                <a:spcAft>
                  <a:spcPts val="600"/>
                </a:spcAft>
              </a:pPr>
              <a:r>
                <a:rPr lang="ru-RU" sz="2000" spc="-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Введение антидемпинговых пошлин</a:t>
              </a:r>
            </a:p>
          </p:txBody>
        </p:sp>
        <p:cxnSp>
          <p:nvCxnSpPr>
            <p:cNvPr id="111" name="Прямая соединительная линия 110"/>
            <p:cNvCxnSpPr/>
            <p:nvPr/>
          </p:nvCxnSpPr>
          <p:spPr>
            <a:xfrm flipH="1">
              <a:off x="8158013" y="2268976"/>
              <a:ext cx="11579" cy="970393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7904420" y="2410147"/>
              <a:ext cx="3600774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  <a:spcAft>
                  <a:spcPts val="600"/>
                </a:spcAft>
              </a:pPr>
              <a:r>
                <a:rPr lang="ru-RU" sz="2200" b="1" spc="-190" dirty="0" smtClean="0">
                  <a:solidFill>
                    <a:srgbClr val="FF2F92"/>
                  </a:solidFill>
                  <a:latin typeface="Arial Narrow" charset="0"/>
                  <a:ea typeface="Arial Narrow" charset="0"/>
                  <a:cs typeface="Arial Narrow" charset="0"/>
                </a:rPr>
                <a:t>         Промежуточный</a:t>
              </a:r>
              <a:r>
                <a:rPr lang="en-US" sz="2200" b="1" spc="-190" dirty="0" smtClean="0">
                  <a:solidFill>
                    <a:srgbClr val="FF2F92"/>
                  </a:solidFill>
                  <a:latin typeface="Arial Narrow" charset="0"/>
                  <a:ea typeface="Arial Narrow" charset="0"/>
                  <a:cs typeface="Arial Narrow" charset="0"/>
                </a:rPr>
                <a:t>  </a:t>
              </a:r>
              <a:r>
                <a:rPr lang="ru-RU" sz="2200" b="1" spc="-190" dirty="0" smtClean="0">
                  <a:solidFill>
                    <a:srgbClr val="FF2F92"/>
                  </a:solidFill>
                  <a:latin typeface="Arial Narrow" charset="0"/>
                  <a:ea typeface="Arial Narrow" charset="0"/>
                  <a:cs typeface="Arial Narrow" charset="0"/>
                </a:rPr>
                <a:t>результат</a:t>
              </a:r>
              <a:endParaRPr lang="ru-RU" sz="2200" spc="-19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6108173" y="2452830"/>
              <a:ext cx="747333" cy="817392"/>
              <a:chOff x="5915332" y="2323932"/>
              <a:chExt cx="796973" cy="871685"/>
            </a:xfrm>
          </p:grpSpPr>
          <p:pic>
            <p:nvPicPr>
              <p:cNvPr id="40" name="Изображение 39"/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5915332" y="2398644"/>
                <a:ext cx="796973" cy="796973"/>
              </a:xfrm>
              <a:prstGeom prst="rect">
                <a:avLst/>
              </a:prstGeom>
            </p:spPr>
          </p:pic>
          <p:cxnSp>
            <p:nvCxnSpPr>
              <p:cNvPr id="114" name="Прямая со стрелкой 113"/>
              <p:cNvCxnSpPr/>
              <p:nvPr/>
            </p:nvCxnSpPr>
            <p:spPr>
              <a:xfrm>
                <a:off x="6195934" y="2323932"/>
                <a:ext cx="516371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Изображение 5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7098877" y="2403471"/>
              <a:ext cx="910937" cy="910937"/>
            </a:xfrm>
            <a:prstGeom prst="rect">
              <a:avLst/>
            </a:prstGeom>
          </p:spPr>
        </p:pic>
        <p:cxnSp>
          <p:nvCxnSpPr>
            <p:cNvPr id="118" name="Прямая соединительная линия 117"/>
            <p:cNvCxnSpPr/>
            <p:nvPr/>
          </p:nvCxnSpPr>
          <p:spPr>
            <a:xfrm>
              <a:off x="8282653" y="2280551"/>
              <a:ext cx="333421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8009814" y="2764635"/>
              <a:ext cx="3580142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65138" indent="-190500">
                <a:lnSpc>
                  <a:spcPts val="1300"/>
                </a:lnSpc>
                <a:spcAft>
                  <a:spcPts val="600"/>
                </a:spcAft>
                <a:buFontTx/>
                <a:buChar char="-"/>
              </a:pPr>
              <a:r>
                <a:rPr lang="ru-RU" spc="-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Разведка боем</a:t>
              </a:r>
              <a:endParaRPr lang="ru-RU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pPr marL="465138" indent="-190500">
                <a:lnSpc>
                  <a:spcPts val="1300"/>
                </a:lnSpc>
                <a:spcAft>
                  <a:spcPts val="600"/>
                </a:spcAft>
                <a:buFontTx/>
                <a:buChar char="-"/>
              </a:pPr>
              <a:r>
                <a:rPr lang="ru-RU" spc="-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Аналитика</a:t>
              </a: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9644171" y="2767694"/>
            <a:ext cx="358014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190500">
              <a:lnSpc>
                <a:spcPts val="1300"/>
              </a:lnSpc>
              <a:spcAft>
                <a:spcPts val="600"/>
              </a:spcAft>
              <a:buFontTx/>
              <a:buChar char="-"/>
            </a:pPr>
            <a:r>
              <a:rPr lang="ru-RU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Кооперация</a:t>
            </a:r>
            <a:endParaRPr lang="ru-RU" spc="-100" dirty="0">
              <a:solidFill>
                <a:schemeClr val="tx1">
                  <a:lumMod val="65000"/>
                  <a:lumOff val="3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65138" indent="-190500">
              <a:lnSpc>
                <a:spcPts val="1300"/>
              </a:lnSpc>
              <a:spcAft>
                <a:spcPts val="600"/>
              </a:spcAft>
              <a:buFontTx/>
              <a:buChar char="-"/>
            </a:pPr>
            <a:r>
              <a:rPr lang="ru-RU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Консультация</a:t>
            </a:r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 flipV="1">
            <a:off x="5022045" y="4179126"/>
            <a:ext cx="1260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5062554" y="4285297"/>
            <a:ext cx="111503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ru-RU" sz="2200" b="1" spc="-19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Вызовы</a:t>
            </a:r>
            <a:endParaRPr lang="ru-RU" sz="2200" spc="-190" dirty="0" smtClean="0">
              <a:solidFill>
                <a:srgbClr val="FF2F9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158" name="Прямая соединительная линия 157"/>
          <p:cNvCxnSpPr/>
          <p:nvPr/>
        </p:nvCxnSpPr>
        <p:spPr>
          <a:xfrm>
            <a:off x="6282268" y="4183613"/>
            <a:ext cx="1" cy="240640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Группа 161"/>
          <p:cNvGrpSpPr/>
          <p:nvPr/>
        </p:nvGrpSpPr>
        <p:grpSpPr>
          <a:xfrm>
            <a:off x="5245179" y="4632925"/>
            <a:ext cx="558599" cy="887625"/>
            <a:chOff x="5257381" y="4648967"/>
            <a:chExt cx="558599" cy="887625"/>
          </a:xfrm>
        </p:grpSpPr>
        <p:pic>
          <p:nvPicPr>
            <p:cNvPr id="161" name="Изображение 160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57381" y="4977993"/>
              <a:ext cx="558599" cy="558599"/>
            </a:xfrm>
            <a:prstGeom prst="rect">
              <a:avLst/>
            </a:prstGeom>
          </p:spPr>
        </p:pic>
        <p:pic>
          <p:nvPicPr>
            <p:cNvPr id="160" name="Изображение 159"/>
            <p:cNvPicPr>
              <a:picLocks noChangeAspect="1"/>
            </p:cNvPicPr>
            <p:nvPr/>
          </p:nvPicPr>
          <p:blipFill>
            <a:blip r:embed="rId1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78161" y="4648967"/>
              <a:ext cx="286086" cy="370852"/>
            </a:xfrm>
            <a:prstGeom prst="rect">
              <a:avLst/>
            </a:prstGeom>
          </p:spPr>
        </p:pic>
      </p:grpSp>
      <p:pic>
        <p:nvPicPr>
          <p:cNvPr id="166" name="Изображение 16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90059" y="5685868"/>
            <a:ext cx="881912" cy="661434"/>
          </a:xfrm>
          <a:prstGeom prst="rect">
            <a:avLst/>
          </a:prstGeom>
        </p:spPr>
      </p:pic>
      <p:sp>
        <p:nvSpPr>
          <p:cNvPr id="171" name="TextBox 170"/>
          <p:cNvSpPr txBox="1"/>
          <p:nvPr/>
        </p:nvSpPr>
        <p:spPr>
          <a:xfrm>
            <a:off x="6441203" y="4096737"/>
            <a:ext cx="111503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ru-RU" sz="2200" b="1" spc="-19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         Решение</a:t>
            </a:r>
            <a:endParaRPr lang="ru-RU" sz="2200" spc="-190" dirty="0" smtClean="0">
              <a:solidFill>
                <a:srgbClr val="FF2F9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172" name="Прямая соединительная линия 171"/>
          <p:cNvCxnSpPr/>
          <p:nvPr/>
        </p:nvCxnSpPr>
        <p:spPr>
          <a:xfrm flipV="1">
            <a:off x="6429085" y="4191269"/>
            <a:ext cx="1260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/>
          <p:nvPr/>
        </p:nvCxnSpPr>
        <p:spPr>
          <a:xfrm>
            <a:off x="7689308" y="4183613"/>
            <a:ext cx="1" cy="240025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7689084" y="4276634"/>
            <a:ext cx="167341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ru-RU" sz="2200" b="1" spc="-19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Цель  </a:t>
            </a:r>
            <a:endParaRPr lang="ru-RU" sz="2200" spc="-190" dirty="0" smtClean="0">
              <a:solidFill>
                <a:srgbClr val="FF2F9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180" name="Прямая соединительная линия 179"/>
          <p:cNvCxnSpPr/>
          <p:nvPr/>
        </p:nvCxnSpPr>
        <p:spPr>
          <a:xfrm>
            <a:off x="7860567" y="4191269"/>
            <a:ext cx="158755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>
            <a:off x="9448126" y="4191269"/>
            <a:ext cx="1" cy="240503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2" name="Изображение 181"/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5167" y="4761041"/>
            <a:ext cx="1420537" cy="1420537"/>
          </a:xfrm>
          <a:prstGeom prst="rect">
            <a:avLst/>
          </a:prstGeom>
        </p:spPr>
      </p:pic>
      <p:cxnSp>
        <p:nvCxnSpPr>
          <p:cNvPr id="169" name="Прямая соединительная линия 168"/>
          <p:cNvCxnSpPr/>
          <p:nvPr/>
        </p:nvCxnSpPr>
        <p:spPr>
          <a:xfrm>
            <a:off x="5502301" y="5569695"/>
            <a:ext cx="22284" cy="89159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/>
          <p:nvPr/>
        </p:nvCxnSpPr>
        <p:spPr>
          <a:xfrm flipH="1" flipV="1">
            <a:off x="5363606" y="5687352"/>
            <a:ext cx="29101" cy="672213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/>
          <p:cNvCxnSpPr/>
          <p:nvPr/>
        </p:nvCxnSpPr>
        <p:spPr>
          <a:xfrm>
            <a:off x="5665342" y="5660341"/>
            <a:ext cx="22284" cy="72000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9441471" y="4279878"/>
            <a:ext cx="2658916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ru-RU" sz="2200" b="1" spc="-19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Промежуточный</a:t>
            </a:r>
            <a:r>
              <a:rPr lang="en-US" sz="2200" b="1" spc="-19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  </a:t>
            </a:r>
            <a:r>
              <a:rPr lang="ru-RU" sz="2200" b="1" spc="-19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результат</a:t>
            </a:r>
            <a:endParaRPr lang="ru-RU" sz="2200" spc="-190" dirty="0" smtClean="0">
              <a:solidFill>
                <a:srgbClr val="FF2F9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201" name="Прямая соединительная линия 200"/>
          <p:cNvCxnSpPr/>
          <p:nvPr/>
        </p:nvCxnSpPr>
        <p:spPr>
          <a:xfrm>
            <a:off x="9656241" y="4182394"/>
            <a:ext cx="229730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3" name="Изображение 202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36541" y="4856974"/>
            <a:ext cx="1307164" cy="1307164"/>
          </a:xfrm>
          <a:prstGeom prst="rect">
            <a:avLst/>
          </a:prstGeom>
        </p:spPr>
      </p:pic>
      <p:sp>
        <p:nvSpPr>
          <p:cNvPr id="204" name="TextBox 203"/>
          <p:cNvSpPr txBox="1"/>
          <p:nvPr/>
        </p:nvSpPr>
        <p:spPr>
          <a:xfrm>
            <a:off x="9872205" y="6254404"/>
            <a:ext cx="196704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ru-RU" sz="2200" b="1" spc="-19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         47 стран</a:t>
            </a:r>
            <a:endParaRPr lang="ru-RU" sz="2200" spc="-190" dirty="0" smtClean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206" name="Изображение 205"/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94866" y="4699490"/>
            <a:ext cx="1374613" cy="1374613"/>
          </a:xfrm>
          <a:prstGeom prst="rect">
            <a:avLst/>
          </a:prstGeom>
        </p:spPr>
      </p:pic>
      <p:cxnSp>
        <p:nvCxnSpPr>
          <p:cNvPr id="207" name="Прямая соединительная линия 206"/>
          <p:cNvCxnSpPr/>
          <p:nvPr/>
        </p:nvCxnSpPr>
        <p:spPr>
          <a:xfrm flipH="1">
            <a:off x="11621764" y="2277909"/>
            <a:ext cx="11579" cy="97039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/>
          <p:cNvCxnSpPr/>
          <p:nvPr/>
        </p:nvCxnSpPr>
        <p:spPr>
          <a:xfrm>
            <a:off x="11936681" y="4183613"/>
            <a:ext cx="1" cy="239796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 rot="18822970">
            <a:off x="6648731" y="5703972"/>
            <a:ext cx="104093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600"/>
              </a:lnSpc>
              <a:spcAft>
                <a:spcPts val="600"/>
              </a:spcAft>
            </a:pPr>
            <a:r>
              <a:rPr lang="ru-RU" sz="14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Работать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712913" y="6140975"/>
            <a:ext cx="169715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600"/>
              </a:lnSpc>
              <a:spcAft>
                <a:spcPts val="600"/>
              </a:spcAft>
            </a:pPr>
            <a:r>
              <a:rPr lang="ru-RU" sz="14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Решения «точно в </a:t>
            </a:r>
            <a:r>
              <a:rPr lang="ru-RU" sz="1400" spc="-1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цель»</a:t>
            </a:r>
            <a:endParaRPr lang="ru-RU" sz="1400" spc="-1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Прямоугольник 117"/>
          <p:cNvSpPr/>
          <p:nvPr/>
        </p:nvSpPr>
        <p:spPr>
          <a:xfrm>
            <a:off x="4095326" y="186084"/>
            <a:ext cx="2157153" cy="5738790"/>
          </a:xfrm>
          <a:prstGeom prst="rect">
            <a:avLst/>
          </a:prstGeom>
          <a:pattFill prst="dk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-445287" y="328763"/>
            <a:ext cx="378572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3000"/>
              </a:lnSpc>
              <a:spcAft>
                <a:spcPts val="600"/>
              </a:spcAft>
            </a:pPr>
            <a:r>
              <a:rPr lang="ru-RU" sz="4600" b="1" spc="-430" dirty="0" smtClean="0">
                <a:solidFill>
                  <a:srgbClr val="F20079"/>
                </a:solidFill>
                <a:latin typeface="Arial" charset="0"/>
                <a:ea typeface="Arial" charset="0"/>
                <a:cs typeface="Arial" charset="0"/>
              </a:rPr>
              <a:t>СТРАТЕГИЯ  экспорта:</a:t>
            </a:r>
            <a:endParaRPr lang="ru-RU" sz="4600" spc="-1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72832" y="1028914"/>
            <a:ext cx="3388102" cy="4385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ru-RU" sz="3200" b="1" spc="-33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предложения</a:t>
            </a:r>
            <a:endParaRPr lang="en-US" sz="3200" b="1" spc="-330" dirty="0" smtClean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247281" y="1818250"/>
            <a:ext cx="3715119" cy="4106624"/>
          </a:xfrm>
          <a:prstGeom prst="rect">
            <a:avLst/>
          </a:prstGeom>
          <a:pattFill prst="ltUpDiag">
            <a:fgClr>
              <a:srgbClr val="55C5F2"/>
            </a:fgClr>
            <a:bgClr>
              <a:schemeClr val="bg1"/>
            </a:bgClr>
          </a:patt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TextBox 93"/>
          <p:cNvSpPr txBox="1"/>
          <p:nvPr/>
        </p:nvSpPr>
        <p:spPr>
          <a:xfrm>
            <a:off x="1234498" y="2746700"/>
            <a:ext cx="1984972" cy="4514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0638">
              <a:lnSpc>
                <a:spcPts val="1400"/>
              </a:lnSpc>
              <a:spcAft>
                <a:spcPts val="600"/>
              </a:spcAft>
            </a:pPr>
            <a:r>
              <a:rPr lang="ru-RU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Деревопереработка и лесные технологии</a:t>
            </a:r>
            <a:endParaRPr lang="en-US" spc="-40" dirty="0" smtClean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1415" y="2579264"/>
            <a:ext cx="654632" cy="625057"/>
          </a:xfrm>
          <a:prstGeom prst="rect">
            <a:avLst/>
          </a:prstGeom>
        </p:spPr>
      </p:pic>
      <p:pic>
        <p:nvPicPr>
          <p:cNvPr id="38" name="Изображение 37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383" t="27286" r="75013" b="53179"/>
          <a:stretch/>
        </p:blipFill>
        <p:spPr>
          <a:xfrm>
            <a:off x="456133" y="3197646"/>
            <a:ext cx="794110" cy="796146"/>
          </a:xfrm>
          <a:prstGeom prst="rect">
            <a:avLst/>
          </a:prstGeom>
        </p:spPr>
      </p:pic>
      <p:pic>
        <p:nvPicPr>
          <p:cNvPr id="44" name="Изображение 43"/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1654" t="1551" r="26951" b="74264"/>
          <a:stretch/>
        </p:blipFill>
        <p:spPr>
          <a:xfrm>
            <a:off x="535862" y="4955006"/>
            <a:ext cx="723739" cy="796291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1239030" y="3541249"/>
            <a:ext cx="1984972" cy="4514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0638">
              <a:lnSpc>
                <a:spcPts val="1400"/>
              </a:lnSpc>
              <a:spcAft>
                <a:spcPts val="600"/>
              </a:spcAft>
            </a:pPr>
            <a:r>
              <a:rPr lang="ru-RU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Переработка  полипропилена</a:t>
            </a:r>
            <a:endParaRPr lang="en-US" spc="-40" dirty="0" smtClean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251349" y="4477570"/>
            <a:ext cx="1836004" cy="4514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0638" algn="just">
              <a:lnSpc>
                <a:spcPts val="1400"/>
              </a:lnSpc>
              <a:spcAft>
                <a:spcPts val="600"/>
              </a:spcAft>
            </a:pPr>
            <a:r>
              <a:rPr lang="ru-RU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Глубокая переработка в АПК</a:t>
            </a:r>
            <a:endParaRPr lang="en-US" spc="-40" dirty="0" smtClean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231428" y="5299121"/>
            <a:ext cx="1971999" cy="4514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0638" algn="just">
              <a:lnSpc>
                <a:spcPts val="1400"/>
              </a:lnSpc>
              <a:spcAft>
                <a:spcPts val="600"/>
              </a:spcAft>
            </a:pPr>
            <a:r>
              <a:rPr lang="ru-RU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Услуги: образование, </a:t>
            </a:r>
            <a:r>
              <a:rPr lang="en-US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IT</a:t>
            </a:r>
            <a:r>
              <a:rPr lang="ru-RU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, НиГ</a:t>
            </a:r>
            <a:endParaRPr lang="en-US" spc="-40" dirty="0" smtClean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262257" y="4018263"/>
            <a:ext cx="931257" cy="787359"/>
            <a:chOff x="631222" y="3517177"/>
            <a:chExt cx="1180061" cy="824613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631222" y="3517177"/>
              <a:ext cx="1167305" cy="817536"/>
              <a:chOff x="6753976" y="3731035"/>
              <a:chExt cx="1303487" cy="996516"/>
            </a:xfrm>
          </p:grpSpPr>
          <p:pic>
            <p:nvPicPr>
              <p:cNvPr id="40" name="Изображение 39"/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 r="15146" b="345"/>
              <a:stretch/>
            </p:blipFill>
            <p:spPr>
              <a:xfrm rot="502099">
                <a:off x="6753976" y="3731035"/>
                <a:ext cx="662947" cy="778578"/>
              </a:xfrm>
              <a:prstGeom prst="rect">
                <a:avLst/>
              </a:prstGeom>
            </p:spPr>
          </p:pic>
          <p:pic>
            <p:nvPicPr>
              <p:cNvPr id="39" name="Изображение 38"/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6429" t="82181" r="7070"/>
              <a:stretch/>
            </p:blipFill>
            <p:spPr>
              <a:xfrm>
                <a:off x="7260380" y="3838979"/>
                <a:ext cx="797083" cy="888572"/>
              </a:xfrm>
              <a:prstGeom prst="rect">
                <a:avLst/>
              </a:prstGeom>
            </p:spPr>
          </p:pic>
        </p:grpSp>
        <p:grpSp>
          <p:nvGrpSpPr>
            <p:cNvPr id="49" name="Группа 48"/>
            <p:cNvGrpSpPr/>
            <p:nvPr/>
          </p:nvGrpSpPr>
          <p:grpSpPr>
            <a:xfrm>
              <a:off x="1095353" y="4269026"/>
              <a:ext cx="715930" cy="72764"/>
              <a:chOff x="1095353" y="4269026"/>
              <a:chExt cx="715930" cy="72764"/>
            </a:xfrm>
          </p:grpSpPr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1095353" y="4269044"/>
                <a:ext cx="713808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1095353" y="4269044"/>
                <a:ext cx="0" cy="6566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>
                <a:off x="1258386" y="4272582"/>
                <a:ext cx="0" cy="6566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Прямая соединительная линия 122"/>
              <p:cNvCxnSpPr/>
              <p:nvPr/>
            </p:nvCxnSpPr>
            <p:spPr>
              <a:xfrm>
                <a:off x="1421419" y="4276121"/>
                <a:ext cx="0" cy="6566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>
              <a:xfrm>
                <a:off x="1467489" y="4269026"/>
                <a:ext cx="0" cy="6566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>
              <a:xfrm>
                <a:off x="1616351" y="4269027"/>
                <a:ext cx="0" cy="6566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1811283" y="4272570"/>
                <a:ext cx="0" cy="6566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28" name="TextBox 127"/>
          <p:cNvSpPr txBox="1"/>
          <p:nvPr/>
        </p:nvSpPr>
        <p:spPr>
          <a:xfrm>
            <a:off x="789479" y="1967113"/>
            <a:ext cx="31729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Концентрация усилий  в таргет-направлениях:</a:t>
            </a:r>
            <a:endParaRPr lang="ru-RU" dirty="0" smtClean="0">
              <a:solidFill>
                <a:srgbClr val="0070C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17534" y="1865357"/>
            <a:ext cx="1047637" cy="5796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800"/>
              </a:lnSpc>
              <a:spcAft>
                <a:spcPts val="600"/>
              </a:spcAft>
            </a:pPr>
            <a:r>
              <a:rPr lang="ru-RU" sz="3800" b="1" spc="-430" dirty="0" smtClean="0">
                <a:solidFill>
                  <a:srgbClr val="F20079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3800" b="1" spc="-430" dirty="0" smtClean="0">
                <a:solidFill>
                  <a:srgbClr val="F20079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ru-RU" sz="3800" b="1" spc="-430" dirty="0" smtClean="0">
                <a:solidFill>
                  <a:srgbClr val="F20079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sz="3800" b="1" spc="-430" dirty="0" smtClean="0">
                <a:solidFill>
                  <a:srgbClr val="F2007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ru-RU" sz="3800" dirty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757163" y="376889"/>
            <a:ext cx="17717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Таргет-регионы:</a:t>
            </a:r>
            <a:endParaRPr lang="ru-RU" dirty="0" smtClean="0">
              <a:solidFill>
                <a:srgbClr val="0070C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189762" y="274297"/>
            <a:ext cx="1047637" cy="5796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800"/>
              </a:lnSpc>
              <a:spcAft>
                <a:spcPts val="600"/>
              </a:spcAft>
            </a:pPr>
            <a:r>
              <a:rPr lang="ru-RU" sz="3800" b="1" spc="-430" dirty="0" smtClean="0">
                <a:solidFill>
                  <a:srgbClr val="F20079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ru-RU" sz="3800" b="1" spc="-430" dirty="0">
                <a:solidFill>
                  <a:srgbClr val="F20079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ru-RU" sz="3800" b="1" spc="-430" dirty="0" smtClean="0">
                <a:solidFill>
                  <a:srgbClr val="F20079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sz="3800" b="1" spc="-430" dirty="0" smtClean="0">
                <a:solidFill>
                  <a:srgbClr val="F2007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ru-RU" sz="3800" dirty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3" name="Изображение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1807" y="1331239"/>
            <a:ext cx="1362548" cy="1251251"/>
          </a:xfrm>
          <a:prstGeom prst="rect">
            <a:avLst/>
          </a:prstGeom>
        </p:spPr>
      </p:pic>
      <p:sp>
        <p:nvSpPr>
          <p:cNvPr id="135" name="Прямоугольник 134"/>
          <p:cNvSpPr/>
          <p:nvPr/>
        </p:nvSpPr>
        <p:spPr>
          <a:xfrm>
            <a:off x="6360385" y="186085"/>
            <a:ext cx="5551168" cy="2739995"/>
          </a:xfrm>
          <a:prstGeom prst="rect">
            <a:avLst/>
          </a:prstGeom>
          <a:pattFill prst="dkDn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6" name="TextBox 135"/>
          <p:cNvSpPr txBox="1"/>
          <p:nvPr/>
        </p:nvSpPr>
        <p:spPr>
          <a:xfrm>
            <a:off x="6971309" y="377850"/>
            <a:ext cx="46964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Дорожные карты                                по каждому </a:t>
            </a:r>
            <a:r>
              <a:rPr lang="ru-RU" sz="2400" b="1" dirty="0" err="1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таргет</a:t>
            </a:r>
            <a:r>
              <a:rPr lang="ru-RU" sz="2400" b="1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-направлению:</a:t>
            </a:r>
            <a:endParaRPr lang="ru-RU" dirty="0" smtClean="0">
              <a:solidFill>
                <a:srgbClr val="0070C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411827" y="285028"/>
            <a:ext cx="1047637" cy="5796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800"/>
              </a:lnSpc>
              <a:spcAft>
                <a:spcPts val="600"/>
              </a:spcAft>
            </a:pPr>
            <a:r>
              <a:rPr lang="ru-RU" sz="3800" b="1" spc="-430" dirty="0" smtClean="0">
                <a:solidFill>
                  <a:srgbClr val="F20079"/>
                </a:solidFill>
                <a:latin typeface="Arial" charset="0"/>
                <a:ea typeface="Arial" charset="0"/>
                <a:cs typeface="Arial" charset="0"/>
              </a:rPr>
              <a:t>(3)</a:t>
            </a:r>
            <a:r>
              <a:rPr lang="en-US" sz="3800" b="1" spc="-430" dirty="0" smtClean="0">
                <a:solidFill>
                  <a:srgbClr val="F2007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ru-RU" sz="3800" dirty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968666" y="2163739"/>
            <a:ext cx="1141289" cy="2718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0638">
              <a:lnSpc>
                <a:spcPts val="1400"/>
              </a:lnSpc>
              <a:spcAft>
                <a:spcPts val="600"/>
              </a:spcAft>
            </a:pPr>
            <a:r>
              <a:rPr lang="ru-RU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Логистика</a:t>
            </a:r>
            <a:endParaRPr lang="en-US" spc="-40" dirty="0" smtClean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42" name="Изображение 141"/>
          <p:cNvPicPr>
            <a:picLocks noChangeAspect="1"/>
          </p:cNvPicPr>
          <p:nvPr/>
        </p:nvPicPr>
        <p:blipFill rotWithShape="1"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7511" t="53067" r="50089" b="31200"/>
          <a:stretch/>
        </p:blipFill>
        <p:spPr>
          <a:xfrm>
            <a:off x="8339363" y="1068658"/>
            <a:ext cx="1279156" cy="898455"/>
          </a:xfrm>
          <a:prstGeom prst="rect">
            <a:avLst/>
          </a:prstGeom>
        </p:spPr>
      </p:pic>
      <p:sp>
        <p:nvSpPr>
          <p:cNvPr id="143" name="TextBox 142"/>
          <p:cNvSpPr txBox="1"/>
          <p:nvPr/>
        </p:nvSpPr>
        <p:spPr>
          <a:xfrm>
            <a:off x="8262038" y="2166260"/>
            <a:ext cx="1356481" cy="4514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0638" algn="ctr">
              <a:lnSpc>
                <a:spcPts val="1400"/>
              </a:lnSpc>
              <a:spcAft>
                <a:spcPts val="600"/>
              </a:spcAft>
            </a:pPr>
            <a:r>
              <a:rPr lang="ru-RU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Маркетинг</a:t>
            </a:r>
            <a:r>
              <a:rPr lang="en-US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/ </a:t>
            </a:r>
            <a:r>
              <a:rPr lang="ru-RU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продвижение</a:t>
            </a:r>
            <a:endParaRPr lang="en-US" spc="-40" dirty="0" smtClean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44" name="Изображение 143"/>
          <p:cNvPicPr>
            <a:picLocks noChangeAspect="1"/>
          </p:cNvPicPr>
          <p:nvPr/>
        </p:nvPicPr>
        <p:blipFill rotWithShape="1">
          <a:blip r:embed="rId10"/>
          <a:srcRect b="13839"/>
          <a:stretch/>
        </p:blipFill>
        <p:spPr>
          <a:xfrm>
            <a:off x="10030646" y="1078333"/>
            <a:ext cx="964332" cy="952255"/>
          </a:xfrm>
          <a:prstGeom prst="rect">
            <a:avLst/>
          </a:prstGeom>
        </p:spPr>
      </p:pic>
      <p:sp>
        <p:nvSpPr>
          <p:cNvPr id="145" name="TextBox 144"/>
          <p:cNvSpPr txBox="1"/>
          <p:nvPr/>
        </p:nvSpPr>
        <p:spPr>
          <a:xfrm>
            <a:off x="9806308" y="2156916"/>
            <a:ext cx="1984972" cy="2718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0638">
              <a:lnSpc>
                <a:spcPts val="1400"/>
              </a:lnSpc>
              <a:spcAft>
                <a:spcPts val="600"/>
              </a:spcAft>
            </a:pPr>
            <a:r>
              <a:rPr lang="ru-RU" spc="-4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Сертификация</a:t>
            </a:r>
            <a:endParaRPr lang="en-US" spc="-40" dirty="0" smtClean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39" name="Изображение 138"/>
          <p:cNvPicPr>
            <a:picLocks noChangeAspect="1"/>
          </p:cNvPicPr>
          <p:nvPr/>
        </p:nvPicPr>
        <p:blipFill rotWithShape="1"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8520" r="40566"/>
          <a:stretch/>
        </p:blipFill>
        <p:spPr>
          <a:xfrm>
            <a:off x="7029913" y="1137126"/>
            <a:ext cx="949519" cy="855243"/>
          </a:xfrm>
          <a:prstGeom prst="rect">
            <a:avLst/>
          </a:prstGeom>
        </p:spPr>
      </p:pic>
      <p:sp>
        <p:nvSpPr>
          <p:cNvPr id="150" name="Прямоугольник 149"/>
          <p:cNvSpPr/>
          <p:nvPr/>
        </p:nvSpPr>
        <p:spPr>
          <a:xfrm>
            <a:off x="6360385" y="3009339"/>
            <a:ext cx="5551168" cy="2915535"/>
          </a:xfrm>
          <a:prstGeom prst="rect">
            <a:avLst/>
          </a:prstGeom>
          <a:pattFill prst="ltUpDiag">
            <a:fgClr>
              <a:srgbClr val="B598C9"/>
            </a:fgClr>
            <a:bgClr>
              <a:schemeClr val="bg1"/>
            </a:bgClr>
          </a:patt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1" name="TextBox 150"/>
          <p:cNvSpPr txBox="1"/>
          <p:nvPr/>
        </p:nvSpPr>
        <p:spPr>
          <a:xfrm>
            <a:off x="6968666" y="3200787"/>
            <a:ext cx="36383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Продвижение экспорта        «в массы»:</a:t>
            </a:r>
            <a:endParaRPr lang="ru-RU" dirty="0" smtClean="0">
              <a:solidFill>
                <a:srgbClr val="0070C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411827" y="3104602"/>
            <a:ext cx="1047637" cy="5796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800"/>
              </a:lnSpc>
              <a:spcAft>
                <a:spcPts val="600"/>
              </a:spcAft>
            </a:pPr>
            <a:r>
              <a:rPr lang="ru-RU" sz="3800" b="1" spc="-430" dirty="0" smtClean="0">
                <a:solidFill>
                  <a:srgbClr val="F20079"/>
                </a:solidFill>
                <a:latin typeface="Arial" charset="0"/>
                <a:ea typeface="Arial" charset="0"/>
                <a:cs typeface="Arial" charset="0"/>
              </a:rPr>
              <a:t>(4)</a:t>
            </a:r>
            <a:r>
              <a:rPr lang="en-US" sz="3800" b="1" spc="-430" dirty="0" smtClean="0">
                <a:solidFill>
                  <a:srgbClr val="F2007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ru-RU" sz="3800" dirty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rot="525803">
            <a:off x="6364587" y="3604835"/>
            <a:ext cx="5425333" cy="1809019"/>
            <a:chOff x="6364587" y="3604835"/>
            <a:chExt cx="5425333" cy="1809019"/>
          </a:xfrm>
        </p:grpSpPr>
        <p:sp>
          <p:nvSpPr>
            <p:cNvPr id="114" name="Полилиния 113"/>
            <p:cNvSpPr/>
            <p:nvPr/>
          </p:nvSpPr>
          <p:spPr>
            <a:xfrm rot="20584900">
              <a:off x="6364587" y="4287556"/>
              <a:ext cx="5425333" cy="446558"/>
            </a:xfrm>
            <a:custGeom>
              <a:avLst/>
              <a:gdLst>
                <a:gd name="connsiteX0" fmla="*/ 0 w 7812505"/>
                <a:gd name="connsiteY0" fmla="*/ 1620266 h 1621983"/>
                <a:gd name="connsiteX1" fmla="*/ 1636295 w 7812505"/>
                <a:gd name="connsiteY1" fmla="*/ 128350 h 1621983"/>
                <a:gd name="connsiteX2" fmla="*/ 3240505 w 7812505"/>
                <a:gd name="connsiteY2" fmla="*/ 1588182 h 1621983"/>
                <a:gd name="connsiteX3" fmla="*/ 4588042 w 7812505"/>
                <a:gd name="connsiteY3" fmla="*/ 13 h 1621983"/>
                <a:gd name="connsiteX4" fmla="*/ 6208295 w 7812505"/>
                <a:gd name="connsiteY4" fmla="*/ 1620266 h 1621983"/>
                <a:gd name="connsiteX5" fmla="*/ 7812505 w 7812505"/>
                <a:gd name="connsiteY5" fmla="*/ 336897 h 162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2505" h="1621983">
                  <a:moveTo>
                    <a:pt x="0" y="1620266"/>
                  </a:moveTo>
                  <a:cubicBezTo>
                    <a:pt x="548105" y="876981"/>
                    <a:pt x="1096211" y="133697"/>
                    <a:pt x="1636295" y="128350"/>
                  </a:cubicBezTo>
                  <a:cubicBezTo>
                    <a:pt x="2176379" y="123003"/>
                    <a:pt x="2748547" y="1609571"/>
                    <a:pt x="3240505" y="1588182"/>
                  </a:cubicBezTo>
                  <a:cubicBezTo>
                    <a:pt x="3732463" y="1566792"/>
                    <a:pt x="4093410" y="-5334"/>
                    <a:pt x="4588042" y="13"/>
                  </a:cubicBezTo>
                  <a:cubicBezTo>
                    <a:pt x="5082674" y="5360"/>
                    <a:pt x="5670884" y="1564119"/>
                    <a:pt x="6208295" y="1620266"/>
                  </a:cubicBezTo>
                  <a:cubicBezTo>
                    <a:pt x="6745706" y="1676413"/>
                    <a:pt x="7812505" y="336897"/>
                    <a:pt x="7812505" y="336897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Кольцо 115"/>
            <p:cNvSpPr/>
            <p:nvPr/>
          </p:nvSpPr>
          <p:spPr>
            <a:xfrm>
              <a:off x="6601626" y="5125854"/>
              <a:ext cx="288000" cy="288000"/>
            </a:xfrm>
            <a:prstGeom prst="donut">
              <a:avLst/>
            </a:prstGeom>
            <a:solidFill>
              <a:srgbClr val="7030A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7" name="Кольцо 116"/>
            <p:cNvSpPr/>
            <p:nvPr/>
          </p:nvSpPr>
          <p:spPr>
            <a:xfrm>
              <a:off x="7476184" y="4619529"/>
              <a:ext cx="288000" cy="288000"/>
            </a:xfrm>
            <a:prstGeom prst="donut">
              <a:avLst/>
            </a:prstGeom>
            <a:solidFill>
              <a:srgbClr val="7030A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9" name="Кольцо 128"/>
            <p:cNvSpPr/>
            <p:nvPr/>
          </p:nvSpPr>
          <p:spPr>
            <a:xfrm>
              <a:off x="8931971" y="4330259"/>
              <a:ext cx="288000" cy="288000"/>
            </a:xfrm>
            <a:prstGeom prst="donut">
              <a:avLst/>
            </a:prstGeom>
            <a:solidFill>
              <a:srgbClr val="7030A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4" name="Кольцо 133"/>
            <p:cNvSpPr/>
            <p:nvPr/>
          </p:nvSpPr>
          <p:spPr>
            <a:xfrm>
              <a:off x="10016941" y="4079377"/>
              <a:ext cx="288000" cy="288000"/>
            </a:xfrm>
            <a:prstGeom prst="donut">
              <a:avLst/>
            </a:prstGeom>
            <a:solidFill>
              <a:srgbClr val="7030A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8" name="Кольцо 137"/>
            <p:cNvSpPr/>
            <p:nvPr/>
          </p:nvSpPr>
          <p:spPr>
            <a:xfrm>
              <a:off x="11260643" y="3604835"/>
              <a:ext cx="288000" cy="288000"/>
            </a:xfrm>
            <a:prstGeom prst="donut">
              <a:avLst/>
            </a:prstGeom>
            <a:solidFill>
              <a:srgbClr val="7030A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6557990" y="5430449"/>
            <a:ext cx="209247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50"/>
              </a:lnSpc>
            </a:pPr>
            <a:r>
              <a:rPr lang="ru-RU" sz="1550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Работа с молодежным предпринимательством</a:t>
            </a:r>
            <a:endParaRPr lang="ru-RU" sz="1550" spc="-4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ts val="1300"/>
              </a:lnSpc>
            </a:pPr>
            <a:endParaRPr lang="ru-RU" sz="1600" dirty="0"/>
          </a:p>
        </p:txBody>
      </p:sp>
      <p:sp>
        <p:nvSpPr>
          <p:cNvPr id="146" name="TextBox 145"/>
          <p:cNvSpPr txBox="1"/>
          <p:nvPr/>
        </p:nvSpPr>
        <p:spPr>
          <a:xfrm>
            <a:off x="7135012" y="4844379"/>
            <a:ext cx="1710067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50"/>
              </a:lnSpc>
            </a:pPr>
            <a:r>
              <a:rPr lang="ru-RU" sz="1550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Отмена досмотров для экспортеров</a:t>
            </a:r>
          </a:p>
          <a:p>
            <a:pPr>
              <a:lnSpc>
                <a:spcPts val="1300"/>
              </a:lnSpc>
            </a:pPr>
            <a:endParaRPr lang="ru-RU" sz="1600" dirty="0"/>
          </a:p>
        </p:txBody>
      </p:sp>
      <p:sp>
        <p:nvSpPr>
          <p:cNvPr id="147" name="TextBox 146"/>
          <p:cNvSpPr txBox="1"/>
          <p:nvPr/>
        </p:nvSpPr>
        <p:spPr>
          <a:xfrm>
            <a:off x="9456687" y="4723970"/>
            <a:ext cx="1535058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50"/>
              </a:lnSpc>
            </a:pPr>
            <a:r>
              <a:rPr lang="ru-RU" sz="1550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Отмена сертификации для тестовых партий</a:t>
            </a:r>
            <a:r>
              <a:rPr lang="en-US" sz="1550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/ </a:t>
            </a:r>
            <a:r>
              <a:rPr lang="ru-RU" sz="1550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тендерный образцов</a:t>
            </a:r>
            <a:endParaRPr lang="ru-RU" sz="1550" dirty="0"/>
          </a:p>
        </p:txBody>
      </p:sp>
      <p:sp>
        <p:nvSpPr>
          <p:cNvPr id="148" name="TextBox 147"/>
          <p:cNvSpPr txBox="1"/>
          <p:nvPr/>
        </p:nvSpPr>
        <p:spPr>
          <a:xfrm>
            <a:off x="6949035" y="3843186"/>
            <a:ext cx="202863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550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Возврат экспортного НДС в течение   1 мес.</a:t>
            </a:r>
            <a:endParaRPr lang="ru-RU" sz="1550" dirty="0"/>
          </a:p>
        </p:txBody>
      </p:sp>
      <p:sp>
        <p:nvSpPr>
          <p:cNvPr id="149" name="TextBox 148"/>
          <p:cNvSpPr txBox="1"/>
          <p:nvPr/>
        </p:nvSpPr>
        <p:spPr>
          <a:xfrm>
            <a:off x="9334565" y="3537997"/>
            <a:ext cx="2088473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550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Отмена штрафов за репатриацию выручки</a:t>
            </a:r>
            <a:endParaRPr lang="ru-RU" sz="155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656979" y="5084631"/>
            <a:ext cx="0" cy="3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>
            <a:off x="7595763" y="4706679"/>
            <a:ext cx="0" cy="14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>
            <a:off x="9058803" y="3956871"/>
            <a:ext cx="0" cy="3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958284" y="3948941"/>
            <a:ext cx="1026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>
            <a:off x="10180467" y="4566471"/>
            <a:ext cx="0" cy="14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>
            <a:off x="11483455" y="3609452"/>
            <a:ext cx="0" cy="3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>
            <a:off x="11378396" y="3620991"/>
            <a:ext cx="1026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Прямоугольник с одним вырезанным углом 157"/>
          <p:cNvSpPr/>
          <p:nvPr/>
        </p:nvSpPr>
        <p:spPr>
          <a:xfrm rot="16200000">
            <a:off x="7687853" y="2454159"/>
            <a:ext cx="646782" cy="7800623"/>
          </a:xfrm>
          <a:prstGeom prst="snip1Rect">
            <a:avLst>
              <a:gd name="adj" fmla="val 0"/>
            </a:avLst>
          </a:prstGeom>
          <a:pattFill prst="dk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lt1">
                <a:alpha val="4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9" name="TextBox 158"/>
          <p:cNvSpPr txBox="1"/>
          <p:nvPr/>
        </p:nvSpPr>
        <p:spPr>
          <a:xfrm>
            <a:off x="4223174" y="6051820"/>
            <a:ext cx="1047637" cy="5796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800"/>
              </a:lnSpc>
              <a:spcAft>
                <a:spcPts val="600"/>
              </a:spcAft>
            </a:pPr>
            <a:r>
              <a:rPr lang="ru-RU" sz="3800" b="1" spc="-430" dirty="0" smtClean="0">
                <a:solidFill>
                  <a:srgbClr val="F20079"/>
                </a:solidFill>
                <a:latin typeface="Arial" charset="0"/>
                <a:ea typeface="Arial" charset="0"/>
                <a:cs typeface="Arial" charset="0"/>
              </a:rPr>
              <a:t>(5)*</a:t>
            </a:r>
            <a:r>
              <a:rPr lang="en-US" sz="3800" b="1" spc="-430" dirty="0" smtClean="0">
                <a:solidFill>
                  <a:srgbClr val="F2007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ru-RU" sz="3800" dirty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909094" y="6249634"/>
            <a:ext cx="667230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ru-RU" sz="2400" b="1" smtClean="0">
                <a:solidFill>
                  <a:srgbClr val="0070C0"/>
                </a:solidFill>
                <a:latin typeface="Arial Narrow" charset="0"/>
                <a:ea typeface="Arial Narrow" charset="0"/>
                <a:cs typeface="Arial Narrow" charset="0"/>
              </a:rPr>
              <a:t>Конкурентный региональный развивающий центр</a:t>
            </a:r>
            <a:endParaRPr lang="ru-RU" dirty="0" smtClean="0">
              <a:solidFill>
                <a:srgbClr val="0070C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91882" y="6199383"/>
            <a:ext cx="3670518" cy="4385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2700"/>
              </a:lnSpc>
              <a:spcAft>
                <a:spcPts val="600"/>
              </a:spcAft>
            </a:pPr>
            <a:r>
              <a:rPr lang="ru-RU" sz="4000" b="1" spc="-330" dirty="0" smtClean="0">
                <a:solidFill>
                  <a:srgbClr val="FF2F92"/>
                </a:solidFill>
                <a:latin typeface="Arial Narrow" charset="0"/>
                <a:ea typeface="Arial Narrow" charset="0"/>
                <a:cs typeface="Arial Narrow" charset="0"/>
              </a:rPr>
              <a:t>*</a:t>
            </a:r>
            <a:r>
              <a:rPr lang="ru-RU" sz="3200" b="1" spc="-330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Обязательно:</a:t>
            </a:r>
            <a:endParaRPr lang="en-US" sz="3200" b="1" spc="-330" dirty="0" smtClean="0">
              <a:solidFill>
                <a:schemeClr val="accent5">
                  <a:lumMod val="7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172374" y="2568594"/>
            <a:ext cx="1984972" cy="2718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0638" algn="ctr">
              <a:lnSpc>
                <a:spcPts val="1400"/>
              </a:lnSpc>
              <a:spcAft>
                <a:spcPts val="600"/>
              </a:spcAft>
            </a:pPr>
            <a:r>
              <a:rPr lang="ru-RU" spc="-40" dirty="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Китай</a:t>
            </a:r>
            <a:endParaRPr lang="en-US" spc="-40" dirty="0" smtClean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64" name="Изображение 16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276328" y="3835143"/>
            <a:ext cx="764596" cy="764596"/>
          </a:xfrm>
          <a:prstGeom prst="rect">
            <a:avLst/>
          </a:prstGeom>
        </p:spPr>
      </p:pic>
      <p:pic>
        <p:nvPicPr>
          <p:cNvPr id="165" name="Изображение 16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96326" y="3122937"/>
            <a:ext cx="742422" cy="742422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94122" y="4575147"/>
            <a:ext cx="765070" cy="765070"/>
          </a:xfrm>
          <a:prstGeom prst="rect">
            <a:avLst/>
          </a:prstGeom>
        </p:spPr>
      </p:pic>
      <p:sp>
        <p:nvSpPr>
          <p:cNvPr id="167" name="TextBox 166"/>
          <p:cNvSpPr txBox="1"/>
          <p:nvPr/>
        </p:nvSpPr>
        <p:spPr>
          <a:xfrm>
            <a:off x="3693175" y="5431510"/>
            <a:ext cx="1984972" cy="2718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0638" algn="ctr">
              <a:lnSpc>
                <a:spcPts val="1400"/>
              </a:lnSpc>
              <a:spcAft>
                <a:spcPts val="600"/>
              </a:spcAft>
            </a:pPr>
            <a:r>
              <a:rPr lang="ru-RU" spc="-4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Азия</a:t>
            </a:r>
            <a:endParaRPr lang="en-US" spc="-40" dirty="0" smtClean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70811" y="3819845"/>
            <a:ext cx="845469" cy="845469"/>
          </a:xfrm>
          <a:prstGeom prst="rect">
            <a:avLst/>
          </a:prstGeom>
        </p:spPr>
      </p:pic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83095" y="3130395"/>
            <a:ext cx="792000" cy="792000"/>
          </a:xfrm>
          <a:prstGeom prst="rect">
            <a:avLst/>
          </a:prstGeom>
        </p:spPr>
      </p:pic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12046" y="4584759"/>
            <a:ext cx="763838" cy="763838"/>
          </a:xfrm>
          <a:prstGeom prst="rect">
            <a:avLst/>
          </a:prstGeom>
        </p:spPr>
      </p:pic>
      <p:sp>
        <p:nvSpPr>
          <p:cNvPr id="169" name="TextBox 168"/>
          <p:cNvSpPr txBox="1"/>
          <p:nvPr/>
        </p:nvSpPr>
        <p:spPr>
          <a:xfrm>
            <a:off x="4723399" y="5437606"/>
            <a:ext cx="1984972" cy="2718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0638" algn="ctr">
              <a:lnSpc>
                <a:spcPts val="1400"/>
              </a:lnSpc>
              <a:spcAft>
                <a:spcPts val="600"/>
              </a:spcAft>
            </a:pPr>
            <a:r>
              <a:rPr lang="ru-RU" spc="-40" smtClean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rPr>
              <a:t>Восток</a:t>
            </a:r>
            <a:endParaRPr lang="en-US" spc="-40" dirty="0" smtClean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972" y="538304"/>
            <a:ext cx="12192000" cy="4385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ru-RU" sz="5200" b="1" spc="-370" dirty="0" smtClean="0">
                <a:solidFill>
                  <a:srgbClr val="F20079"/>
                </a:solidFill>
                <a:latin typeface="Arial" charset="0"/>
                <a:ea typeface="Arial" charset="0"/>
                <a:cs typeface="Arial" charset="0"/>
              </a:rPr>
              <a:t>В заключение</a:t>
            </a:r>
            <a:endParaRPr lang="ru-RU" sz="2000" b="1" spc="-37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89811" y="1410309"/>
            <a:ext cx="10892589" cy="3995880"/>
            <a:chOff x="-776736" y="779378"/>
            <a:chExt cx="12311547" cy="3943071"/>
          </a:xfrm>
        </p:grpSpPr>
        <p:sp>
          <p:nvSpPr>
            <p:cNvPr id="30" name="Прямоугольник с одним вырезанным углом 29"/>
            <p:cNvSpPr/>
            <p:nvPr/>
          </p:nvSpPr>
          <p:spPr>
            <a:xfrm>
              <a:off x="-776736" y="779378"/>
              <a:ext cx="12311547" cy="3943071"/>
            </a:xfrm>
            <a:prstGeom prst="snip1Rect">
              <a:avLst>
                <a:gd name="adj" fmla="val 15248"/>
              </a:avLst>
            </a:prstGeom>
            <a:pattFill prst="ltDnDiag">
              <a:fgClr>
                <a:srgbClr val="76D6F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   </a:t>
              </a:r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01748" y="1389114"/>
              <a:ext cx="10091071" cy="294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2100" spc="100" dirty="0" smtClean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…</a:t>
              </a:r>
              <a:r>
                <a:rPr lang="ru-RU" sz="2100" spc="100" dirty="0" smtClean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Это </a:t>
              </a:r>
              <a:r>
                <a:rPr lang="ru-RU" sz="2100" spc="100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была наглядная модель познания, метафора науки. Обязательно остается что-то неизвестное, несосчитанное, неучтенное. Мы уверены, что мы видим то, что </a:t>
              </a:r>
              <a:r>
                <a:rPr lang="ru-RU" sz="2100" spc="100" dirty="0" smtClean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 есть</a:t>
              </a:r>
              <a:r>
                <a:rPr lang="ru-RU" sz="2100" spc="100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, до конца, и в голову не придет, что есть что-то еще, чего мы не видим» – итог размышлений в саду человека, кому достало воли и подлинного интереса к мудрой красоте, чтобы предать анафеме зычного гида-спринтера и отложить на время </a:t>
              </a:r>
              <a:r>
                <a:rPr lang="ru-RU" sz="2100" spc="100" dirty="0" smtClean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фотоаппарат</a:t>
              </a:r>
              <a:r>
                <a:rPr lang="is-IS" sz="2100" spc="100" dirty="0" smtClean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…</a:t>
              </a:r>
              <a:endParaRPr lang="ru-RU" sz="2100" spc="1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ru-RU" sz="2000" dirty="0">
                <a:solidFill>
                  <a:srgbClr val="002060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672089" y="5740913"/>
            <a:ext cx="6318025" cy="545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360"/>
              </a:lnSpc>
            </a:pPr>
            <a:r>
              <a:rPr lang="ru-RU" b="1" dirty="0">
                <a:solidFill>
                  <a:srgbClr val="FF2F9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Владимир Цветов</a:t>
            </a:r>
            <a:r>
              <a:rPr lang="ru-RU" b="1" dirty="0" smtClean="0">
                <a:solidFill>
                  <a:srgbClr val="FF2F9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,</a:t>
            </a:r>
          </a:p>
          <a:p>
            <a:pPr>
              <a:lnSpc>
                <a:spcPts val="1360"/>
              </a:lnSpc>
            </a:pPr>
            <a:endParaRPr lang="ru-RU" b="1" dirty="0">
              <a:solidFill>
                <a:srgbClr val="FF2F92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>
              <a:lnSpc>
                <a:spcPts val="1360"/>
              </a:lnSpc>
            </a:pPr>
            <a:r>
              <a:rPr lang="ru-RU" b="1" dirty="0" smtClean="0">
                <a:solidFill>
                  <a:srgbClr val="FF2F9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Книга </a:t>
            </a:r>
            <a:r>
              <a:rPr lang="ru-RU" b="1" dirty="0">
                <a:solidFill>
                  <a:srgbClr val="FF2F9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ru-RU" b="1" dirty="0" smtClean="0">
                <a:solidFill>
                  <a:srgbClr val="FF2F9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«</a:t>
            </a:r>
            <a:r>
              <a:rPr lang="ru-RU" b="1" dirty="0" smtClean="0">
                <a:solidFill>
                  <a:srgbClr val="FF2F9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Пятнадцатый </a:t>
            </a:r>
            <a:r>
              <a:rPr lang="ru-RU" b="1" dirty="0">
                <a:solidFill>
                  <a:srgbClr val="FF2F9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камень </a:t>
            </a:r>
            <a:r>
              <a:rPr lang="ru-RU" b="1" dirty="0" smtClean="0">
                <a:solidFill>
                  <a:srgbClr val="FF2F9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сада </a:t>
            </a:r>
            <a:r>
              <a:rPr lang="ru-RU" b="1" dirty="0" err="1" smtClean="0">
                <a:solidFill>
                  <a:srgbClr val="FF2F9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Реандзи</a:t>
            </a:r>
            <a:r>
              <a:rPr lang="ru-RU" b="1" dirty="0" smtClean="0">
                <a:solidFill>
                  <a:srgbClr val="FF2F9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»</a:t>
            </a:r>
            <a:endParaRPr lang="ru-RU" b="1" dirty="0">
              <a:solidFill>
                <a:srgbClr val="FF2F92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0193304" y="4092962"/>
            <a:ext cx="813633" cy="906379"/>
            <a:chOff x="10062915" y="3574007"/>
            <a:chExt cx="813633" cy="906379"/>
          </a:xfrm>
        </p:grpSpPr>
        <p:sp>
          <p:nvSpPr>
            <p:cNvPr id="10" name="Фигура, имеющая форму буквы L 9"/>
            <p:cNvSpPr/>
            <p:nvPr/>
          </p:nvSpPr>
          <p:spPr>
            <a:xfrm rot="16200000">
              <a:off x="10086976" y="3678282"/>
              <a:ext cx="753979" cy="673768"/>
            </a:xfrm>
            <a:prstGeom prst="corner">
              <a:avLst>
                <a:gd name="adj1" fmla="val 14262"/>
                <a:gd name="adj2" fmla="val 7172"/>
              </a:avLst>
            </a:prstGeom>
            <a:solidFill>
              <a:srgbClr val="0070C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Фигура, имеющая форму буквы L 14"/>
            <p:cNvSpPr/>
            <p:nvPr/>
          </p:nvSpPr>
          <p:spPr>
            <a:xfrm rot="16200000">
              <a:off x="10016542" y="3620380"/>
              <a:ext cx="906379" cy="813633"/>
            </a:xfrm>
            <a:prstGeom prst="corner">
              <a:avLst>
                <a:gd name="adj1" fmla="val 6375"/>
                <a:gd name="adj2" fmla="val 5200"/>
              </a:avLst>
            </a:prstGeom>
            <a:solidFill>
              <a:srgbClr val="0070C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 rot="10800000">
            <a:off x="1076181" y="1645867"/>
            <a:ext cx="813633" cy="906379"/>
            <a:chOff x="10062915" y="3574007"/>
            <a:chExt cx="813633" cy="906379"/>
          </a:xfrm>
        </p:grpSpPr>
        <p:sp>
          <p:nvSpPr>
            <p:cNvPr id="17" name="Фигура, имеющая форму буквы L 16"/>
            <p:cNvSpPr/>
            <p:nvPr/>
          </p:nvSpPr>
          <p:spPr>
            <a:xfrm rot="16200000">
              <a:off x="10086976" y="3678282"/>
              <a:ext cx="753979" cy="673768"/>
            </a:xfrm>
            <a:prstGeom prst="corner">
              <a:avLst>
                <a:gd name="adj1" fmla="val 14262"/>
                <a:gd name="adj2" fmla="val 7172"/>
              </a:avLst>
            </a:prstGeom>
            <a:solidFill>
              <a:srgbClr val="0070C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Фигура, имеющая форму буквы L 17"/>
            <p:cNvSpPr/>
            <p:nvPr/>
          </p:nvSpPr>
          <p:spPr>
            <a:xfrm rot="16200000">
              <a:off x="10016542" y="3620380"/>
              <a:ext cx="906379" cy="813633"/>
            </a:xfrm>
            <a:prstGeom prst="corner">
              <a:avLst>
                <a:gd name="adj1" fmla="val 6375"/>
                <a:gd name="adj2" fmla="val 5200"/>
              </a:avLst>
            </a:prstGeom>
            <a:solidFill>
              <a:srgbClr val="0070C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41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4591</TotalTime>
  <Words>812</Words>
  <Application>Microsoft Office PowerPoint</Application>
  <PresentationFormat>Произвольный</PresentationFormat>
  <Paragraphs>247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user</cp:lastModifiedBy>
  <cp:revision>539</cp:revision>
  <dcterms:created xsi:type="dcterms:W3CDTF">2016-03-23T18:57:22Z</dcterms:created>
  <dcterms:modified xsi:type="dcterms:W3CDTF">2016-12-06T07:53:43Z</dcterms:modified>
</cp:coreProperties>
</file>